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9.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1.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2.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7"/>
    <p:sldMasterId id="2147483682" r:id="rId8"/>
    <p:sldMasterId id="2147483710" r:id="rId9"/>
    <p:sldMasterId id="2147483774" r:id="rId10"/>
    <p:sldMasterId id="2147483790" r:id="rId11"/>
    <p:sldMasterId id="2147483823" r:id="rId12"/>
    <p:sldMasterId id="2147483876" r:id="rId13"/>
    <p:sldMasterId id="2147483890" r:id="rId14"/>
    <p:sldMasterId id="2147483914" r:id="rId15"/>
    <p:sldMasterId id="2147483939" r:id="rId16"/>
    <p:sldMasterId id="2147483974" r:id="rId17"/>
    <p:sldMasterId id="2147484014" r:id="rId18"/>
    <p:sldMasterId id="2147484032" r:id="rId19"/>
  </p:sldMasterIdLst>
  <p:notesMasterIdLst>
    <p:notesMasterId r:id="rId109"/>
  </p:notesMasterIdLst>
  <p:handoutMasterIdLst>
    <p:handoutMasterId r:id="rId110"/>
  </p:handoutMasterIdLst>
  <p:sldIdLst>
    <p:sldId id="910" r:id="rId20"/>
    <p:sldId id="911" r:id="rId21"/>
    <p:sldId id="699" r:id="rId22"/>
    <p:sldId id="932" r:id="rId23"/>
    <p:sldId id="887" r:id="rId24"/>
    <p:sldId id="888" r:id="rId25"/>
    <p:sldId id="827" r:id="rId26"/>
    <p:sldId id="828" r:id="rId27"/>
    <p:sldId id="829" r:id="rId28"/>
    <p:sldId id="889" r:id="rId29"/>
    <p:sldId id="892" r:id="rId30"/>
    <p:sldId id="919" r:id="rId31"/>
    <p:sldId id="928" r:id="rId32"/>
    <p:sldId id="913" r:id="rId33"/>
    <p:sldId id="914" r:id="rId34"/>
    <p:sldId id="915" r:id="rId35"/>
    <p:sldId id="918" r:id="rId36"/>
    <p:sldId id="917" r:id="rId37"/>
    <p:sldId id="893" r:id="rId38"/>
    <p:sldId id="894" r:id="rId39"/>
    <p:sldId id="895" r:id="rId40"/>
    <p:sldId id="896" r:id="rId41"/>
    <p:sldId id="897" r:id="rId42"/>
    <p:sldId id="898" r:id="rId43"/>
    <p:sldId id="899" r:id="rId44"/>
    <p:sldId id="900" r:id="rId45"/>
    <p:sldId id="901" r:id="rId46"/>
    <p:sldId id="902" r:id="rId47"/>
    <p:sldId id="903" r:id="rId48"/>
    <p:sldId id="904" r:id="rId49"/>
    <p:sldId id="905" r:id="rId50"/>
    <p:sldId id="920" r:id="rId51"/>
    <p:sldId id="921" r:id="rId52"/>
    <p:sldId id="922" r:id="rId53"/>
    <p:sldId id="926" r:id="rId54"/>
    <p:sldId id="923" r:id="rId55"/>
    <p:sldId id="925" r:id="rId56"/>
    <p:sldId id="927" r:id="rId57"/>
    <p:sldId id="907" r:id="rId58"/>
    <p:sldId id="908" r:id="rId59"/>
    <p:sldId id="933" r:id="rId60"/>
    <p:sldId id="934" r:id="rId61"/>
    <p:sldId id="935" r:id="rId62"/>
    <p:sldId id="936" r:id="rId63"/>
    <p:sldId id="938" r:id="rId64"/>
    <p:sldId id="940" r:id="rId65"/>
    <p:sldId id="909" r:id="rId66"/>
    <p:sldId id="876" r:id="rId67"/>
    <p:sldId id="878" r:id="rId68"/>
    <p:sldId id="929" r:id="rId69"/>
    <p:sldId id="717" r:id="rId70"/>
    <p:sldId id="763" r:id="rId71"/>
    <p:sldId id="767" r:id="rId72"/>
    <p:sldId id="930" r:id="rId73"/>
    <p:sldId id="778" r:id="rId74"/>
    <p:sldId id="701" r:id="rId75"/>
    <p:sldId id="799" r:id="rId76"/>
    <p:sldId id="723" r:id="rId77"/>
    <p:sldId id="760" r:id="rId78"/>
    <p:sldId id="761" r:id="rId79"/>
    <p:sldId id="798" r:id="rId80"/>
    <p:sldId id="661" r:id="rId81"/>
    <p:sldId id="677" r:id="rId82"/>
    <p:sldId id="663" r:id="rId83"/>
    <p:sldId id="665" r:id="rId84"/>
    <p:sldId id="725" r:id="rId85"/>
    <p:sldId id="669" r:id="rId86"/>
    <p:sldId id="731" r:id="rId87"/>
    <p:sldId id="670" r:id="rId88"/>
    <p:sldId id="728" r:id="rId89"/>
    <p:sldId id="730" r:id="rId90"/>
    <p:sldId id="672" r:id="rId91"/>
    <p:sldId id="784" r:id="rId92"/>
    <p:sldId id="809" r:id="rId93"/>
    <p:sldId id="810" r:id="rId94"/>
    <p:sldId id="811" r:id="rId95"/>
    <p:sldId id="803" r:id="rId96"/>
    <p:sldId id="804" r:id="rId97"/>
    <p:sldId id="805" r:id="rId98"/>
    <p:sldId id="806" r:id="rId99"/>
    <p:sldId id="812" r:id="rId100"/>
    <p:sldId id="800" r:id="rId101"/>
    <p:sldId id="814" r:id="rId102"/>
    <p:sldId id="820" r:id="rId103"/>
    <p:sldId id="821" r:id="rId104"/>
    <p:sldId id="822" r:id="rId105"/>
    <p:sldId id="824" r:id="rId106"/>
    <p:sldId id="825" r:id="rId107"/>
    <p:sldId id="931" r:id="rId108"/>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139882"/>
    <a:srgbClr val="25BCA3"/>
    <a:srgbClr val="00B294"/>
    <a:srgbClr val="FFFFFF"/>
    <a:srgbClr val="D83B01"/>
    <a:srgbClr val="008272"/>
    <a:srgbClr val="0071FA"/>
    <a:srgbClr val="EE08A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7539" autoAdjust="0"/>
  </p:normalViewPr>
  <p:slideViewPr>
    <p:cSldViewPr snapToGrid="0">
      <p:cViewPr varScale="1">
        <p:scale>
          <a:sx n="57" d="100"/>
          <a:sy n="57" d="100"/>
        </p:scale>
        <p:origin x="990" y="2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553"/>
    </p:cViewPr>
  </p:sorterViewPr>
  <p:notesViewPr>
    <p:cSldViewPr snapToGrid="0">
      <p:cViewPr varScale="1">
        <p:scale>
          <a:sx n="64" d="100"/>
          <a:sy n="64" d="100"/>
        </p:scale>
        <p:origin x="1929" y="39"/>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openxmlformats.org/officeDocument/2006/relationships/slide" Target="slides/slide65.xml"/><Relationship Id="rId89" Type="http://schemas.openxmlformats.org/officeDocument/2006/relationships/slide" Target="slides/slide70.xml"/><Relationship Id="rId112" Type="http://schemas.openxmlformats.org/officeDocument/2006/relationships/presProps" Target="presProps.xml"/><Relationship Id="rId16" Type="http://schemas.openxmlformats.org/officeDocument/2006/relationships/slideMaster" Target="slideMasters/slideMaster10.xml"/><Relationship Id="rId107" Type="http://schemas.openxmlformats.org/officeDocument/2006/relationships/slide" Target="slides/slide88.xml"/><Relationship Id="rId11" Type="http://schemas.openxmlformats.org/officeDocument/2006/relationships/slideMaster" Target="slideMasters/slideMaster5.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102" Type="http://schemas.openxmlformats.org/officeDocument/2006/relationships/slide" Target="slides/slide83.xml"/><Relationship Id="rId110" Type="http://schemas.openxmlformats.org/officeDocument/2006/relationships/handoutMaster" Target="handoutMasters/handoutMaster1.xml"/><Relationship Id="rId115"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slide" Target="slides/slide71.xml"/><Relationship Id="rId95" Type="http://schemas.openxmlformats.org/officeDocument/2006/relationships/slide" Target="slides/slide76.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13" Type="http://schemas.openxmlformats.org/officeDocument/2006/relationships/viewProps" Target="viewProps.xml"/><Relationship Id="rId8" Type="http://schemas.openxmlformats.org/officeDocument/2006/relationships/slideMaster" Target="slideMasters/slideMaster2.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slide" Target="slides/slide74.xml"/><Relationship Id="rId98"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103" Type="http://schemas.openxmlformats.org/officeDocument/2006/relationships/slide" Target="slides/slide84.xml"/><Relationship Id="rId108" Type="http://schemas.openxmlformats.org/officeDocument/2006/relationships/slide" Target="slides/slide89.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slide" Target="slides/slide77.xml"/><Relationship Id="rId11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6" Type="http://schemas.openxmlformats.org/officeDocument/2006/relationships/slide" Target="slides/slide87.xml"/><Relationship Id="rId114" Type="http://schemas.openxmlformats.org/officeDocument/2006/relationships/theme" Target="theme/theme1.xml"/><Relationship Id="rId10" Type="http://schemas.openxmlformats.org/officeDocument/2006/relationships/slideMaster" Target="slideMasters/slideMaster4.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20.xml"/><Relationship Id="rId109" Type="http://schemas.openxmlformats.org/officeDocument/2006/relationships/notesMaster" Target="notesMasters/notesMaster1.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7" Type="http://schemas.openxmlformats.org/officeDocument/2006/relationships/slideMaster" Target="slideMasters/slideMaster1.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2366A-A6DF-4E41-8F44-6C0AFB15D29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29549A-9AE0-449E-9EF7-DA036CA1B030}">
      <dgm:prSet phldrT="[Text]" custT="1"/>
      <dgm:spPr>
        <a:solidFill>
          <a:schemeClr val="bg1"/>
        </a:solidFill>
      </dgm:spPr>
      <dgm:t>
        <a:bodyPr/>
        <a:lstStyle/>
        <a:p>
          <a:pPr algn="l">
            <a:buFont typeface="Wingdings" panose="05000000000000000000" pitchFamily="2" charset="2"/>
            <a:buNone/>
          </a:pPr>
          <a:r>
            <a:rPr lang="en-US" sz="3600" b="0" i="0" dirty="0">
              <a:solidFill>
                <a:schemeClr val="tx1"/>
              </a:solidFill>
            </a:rPr>
            <a:t>Torch, Caffe</a:t>
          </a:r>
        </a:p>
        <a:p>
          <a:pPr algn="l">
            <a:buFont typeface="Wingdings" panose="05000000000000000000" pitchFamily="2" charset="2"/>
            <a:buChar char="q"/>
          </a:pPr>
          <a:r>
            <a:rPr lang="en-US" sz="3600" b="0" i="0" dirty="0">
              <a:solidFill>
                <a:schemeClr val="tx1"/>
              </a:solidFill>
            </a:rPr>
            <a:t>Manual optimization</a:t>
          </a:r>
        </a:p>
        <a:p>
          <a:pPr algn="l"/>
          <a:r>
            <a:rPr lang="en-US" sz="3600" b="0" i="0" dirty="0">
              <a:solidFill>
                <a:schemeClr val="tx1"/>
              </a:solidFill>
            </a:rPr>
            <a:t>Memory intensive</a:t>
          </a:r>
        </a:p>
      </dgm:t>
    </dgm:pt>
    <dgm:pt modelId="{30AC1C91-E8FA-4640-8B33-DE9B096FB99F}" type="parTrans" cxnId="{F27D2A17-C2F3-4E7D-BD89-DE277FD56539}">
      <dgm:prSet/>
      <dgm:spPr/>
      <dgm:t>
        <a:bodyPr/>
        <a:lstStyle/>
        <a:p>
          <a:endParaRPr lang="en-US"/>
        </a:p>
      </dgm:t>
    </dgm:pt>
    <dgm:pt modelId="{CF56C0CA-C128-4853-8701-3CE2C7AE04F8}" type="sibTrans" cxnId="{F27D2A17-C2F3-4E7D-BD89-DE277FD56539}">
      <dgm:prSet/>
      <dgm:spPr/>
      <dgm:t>
        <a:bodyPr/>
        <a:lstStyle/>
        <a:p>
          <a:endParaRPr lang="en-US"/>
        </a:p>
      </dgm:t>
    </dgm:pt>
    <dgm:pt modelId="{7FFAA918-C237-42B4-9FDC-73DEDBD01E9E}">
      <dgm:prSet phldrT="[Text]" custT="1"/>
      <dgm:spPr>
        <a:solidFill>
          <a:schemeClr val="bg1"/>
        </a:solidFill>
      </dgm:spPr>
      <dgm:t>
        <a:bodyPr/>
        <a:lstStyle/>
        <a:p>
          <a:pPr algn="l">
            <a:buFont typeface="Wingdings" panose="05000000000000000000" pitchFamily="2" charset="2"/>
            <a:buChar char="§"/>
          </a:pPr>
          <a:r>
            <a:rPr lang="en-US" sz="3600" b="0" i="0" dirty="0">
              <a:solidFill>
                <a:schemeClr val="tx1"/>
              </a:solidFill>
            </a:rPr>
            <a:t>CNTK, MXNET, </a:t>
          </a:r>
          <a:r>
            <a:rPr lang="en-US" sz="3600" b="0" i="0" dirty="0" err="1">
              <a:solidFill>
                <a:schemeClr val="tx1"/>
              </a:solidFill>
            </a:rPr>
            <a:t>Theano</a:t>
          </a:r>
          <a:r>
            <a:rPr lang="en-US" sz="3600" b="0" i="0" dirty="0">
              <a:solidFill>
                <a:schemeClr val="tx1"/>
              </a:solidFill>
            </a:rPr>
            <a:t>, </a:t>
          </a:r>
          <a:r>
            <a:rPr lang="en-US" sz="3600" b="0" i="0" dirty="0" err="1">
              <a:solidFill>
                <a:schemeClr val="tx1"/>
              </a:solidFill>
            </a:rPr>
            <a:t>TensorFlow</a:t>
          </a:r>
          <a:endParaRPr lang="en-US" sz="3600" b="0" i="0" dirty="0">
            <a:solidFill>
              <a:schemeClr val="tx1"/>
            </a:solidFill>
          </a:endParaRPr>
        </a:p>
        <a:p>
          <a:pPr algn="l">
            <a:buFont typeface="Wingdings" panose="05000000000000000000" pitchFamily="2" charset="2"/>
            <a:buChar char="§"/>
          </a:pPr>
          <a:r>
            <a:rPr lang="en-US" sz="3600" b="0" i="0" dirty="0">
              <a:solidFill>
                <a:schemeClr val="tx1"/>
              </a:solidFill>
            </a:rPr>
            <a:t>Automatic optimization</a:t>
          </a:r>
        </a:p>
        <a:p>
          <a:pPr algn="l">
            <a:buFont typeface="Wingdings" panose="05000000000000000000" pitchFamily="2" charset="2"/>
            <a:buChar char="§"/>
          </a:pPr>
          <a:r>
            <a:rPr lang="en-US" sz="3600" b="0" i="0" dirty="0">
              <a:solidFill>
                <a:schemeClr val="tx1"/>
              </a:solidFill>
            </a:rPr>
            <a:t>Memory reuse</a:t>
          </a:r>
        </a:p>
      </dgm:t>
    </dgm:pt>
    <dgm:pt modelId="{CC7817F9-223C-4552-B116-7749751F8A53}" type="parTrans" cxnId="{88672E7B-2A3E-478B-BE5F-37A6EBE24B22}">
      <dgm:prSet/>
      <dgm:spPr/>
      <dgm:t>
        <a:bodyPr/>
        <a:lstStyle/>
        <a:p>
          <a:endParaRPr lang="en-US"/>
        </a:p>
      </dgm:t>
    </dgm:pt>
    <dgm:pt modelId="{A487E9F7-8050-4107-80C1-38B36E77BC56}" type="sibTrans" cxnId="{88672E7B-2A3E-478B-BE5F-37A6EBE24B22}">
      <dgm:prSet/>
      <dgm:spPr/>
      <dgm:t>
        <a:bodyPr/>
        <a:lstStyle/>
        <a:p>
          <a:endParaRPr lang="en-US"/>
        </a:p>
      </dgm:t>
    </dgm:pt>
    <dgm:pt modelId="{1E2A8C29-CA0F-4D20-9F58-868385D89514}" type="pres">
      <dgm:prSet presAssocID="{C292366A-A6DF-4E41-8F44-6C0AFB15D29C}" presName="diagram" presStyleCnt="0">
        <dgm:presLayoutVars>
          <dgm:dir/>
          <dgm:resizeHandles val="exact"/>
        </dgm:presLayoutVars>
      </dgm:prSet>
      <dgm:spPr/>
    </dgm:pt>
    <dgm:pt modelId="{15831028-3FB4-4F72-9A67-136CD8E46008}" type="pres">
      <dgm:prSet presAssocID="{2529549A-9AE0-449E-9EF7-DA036CA1B030}" presName="node" presStyleLbl="node1" presStyleIdx="0" presStyleCnt="2" custScaleY="109451" custLinFactNeighborX="-26" custLinFactNeighborY="-12052">
        <dgm:presLayoutVars>
          <dgm:bulletEnabled val="1"/>
        </dgm:presLayoutVars>
      </dgm:prSet>
      <dgm:spPr/>
    </dgm:pt>
    <dgm:pt modelId="{8A75BAD3-3611-4DE4-8A6C-F2CC8F35BCD6}" type="pres">
      <dgm:prSet presAssocID="{CF56C0CA-C128-4853-8701-3CE2C7AE04F8}" presName="sibTrans" presStyleCnt="0"/>
      <dgm:spPr/>
    </dgm:pt>
    <dgm:pt modelId="{68A9F546-7368-4B39-AC22-03B0F6C3C3AF}" type="pres">
      <dgm:prSet presAssocID="{7FFAA918-C237-42B4-9FDC-73DEDBD01E9E}" presName="node" presStyleLbl="node1" presStyleIdx="1" presStyleCnt="2" custScaleY="109339" custLinFactNeighborX="-449" custLinFactNeighborY="-687">
        <dgm:presLayoutVars>
          <dgm:bulletEnabled val="1"/>
        </dgm:presLayoutVars>
      </dgm:prSet>
      <dgm:spPr/>
    </dgm:pt>
  </dgm:ptLst>
  <dgm:cxnLst>
    <dgm:cxn modelId="{0E973F85-ED49-484B-BD28-9B449FC53F88}" type="presOf" srcId="{2529549A-9AE0-449E-9EF7-DA036CA1B030}" destId="{15831028-3FB4-4F72-9A67-136CD8E46008}" srcOrd="0" destOrd="0" presId="urn:microsoft.com/office/officeart/2005/8/layout/default"/>
    <dgm:cxn modelId="{03A8737A-361A-4774-897A-33E47CEF3E91}" type="presOf" srcId="{C292366A-A6DF-4E41-8F44-6C0AFB15D29C}" destId="{1E2A8C29-CA0F-4D20-9F58-868385D89514}" srcOrd="0" destOrd="0" presId="urn:microsoft.com/office/officeart/2005/8/layout/default"/>
    <dgm:cxn modelId="{F27D2A17-C2F3-4E7D-BD89-DE277FD56539}" srcId="{C292366A-A6DF-4E41-8F44-6C0AFB15D29C}" destId="{2529549A-9AE0-449E-9EF7-DA036CA1B030}" srcOrd="0" destOrd="0" parTransId="{30AC1C91-E8FA-4640-8B33-DE9B096FB99F}" sibTransId="{CF56C0CA-C128-4853-8701-3CE2C7AE04F8}"/>
    <dgm:cxn modelId="{731A1744-74AE-4CC7-A2B1-D5FB4A1066E3}" type="presOf" srcId="{7FFAA918-C237-42B4-9FDC-73DEDBD01E9E}" destId="{68A9F546-7368-4B39-AC22-03B0F6C3C3AF}" srcOrd="0" destOrd="0" presId="urn:microsoft.com/office/officeart/2005/8/layout/default"/>
    <dgm:cxn modelId="{88672E7B-2A3E-478B-BE5F-37A6EBE24B22}" srcId="{C292366A-A6DF-4E41-8F44-6C0AFB15D29C}" destId="{7FFAA918-C237-42B4-9FDC-73DEDBD01E9E}" srcOrd="1" destOrd="0" parTransId="{CC7817F9-223C-4552-B116-7749751F8A53}" sibTransId="{A487E9F7-8050-4107-80C1-38B36E77BC56}"/>
    <dgm:cxn modelId="{B49E2686-09A5-4DFD-8D9D-5E2070DA53A8}" type="presParOf" srcId="{1E2A8C29-CA0F-4D20-9F58-868385D89514}" destId="{15831028-3FB4-4F72-9A67-136CD8E46008}" srcOrd="0" destOrd="0" presId="urn:microsoft.com/office/officeart/2005/8/layout/default"/>
    <dgm:cxn modelId="{803AC28B-E444-4E4C-8235-5A059387CADA}" type="presParOf" srcId="{1E2A8C29-CA0F-4D20-9F58-868385D89514}" destId="{8A75BAD3-3611-4DE4-8A6C-F2CC8F35BCD6}" srcOrd="1" destOrd="0" presId="urn:microsoft.com/office/officeart/2005/8/layout/default"/>
    <dgm:cxn modelId="{8137DDA8-1790-40A2-9A69-9B6472064B5D}" type="presParOf" srcId="{1E2A8C29-CA0F-4D20-9F58-868385D89514}" destId="{68A9F546-7368-4B39-AC22-03B0F6C3C3AF}"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31028-3FB4-4F72-9A67-136CD8E46008}">
      <dsp:nvSpPr>
        <dsp:cNvPr id="0" name=""/>
        <dsp:cNvSpPr/>
      </dsp:nvSpPr>
      <dsp:spPr>
        <a:xfrm>
          <a:off x="5373" y="0"/>
          <a:ext cx="5000316" cy="3283737"/>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Torch, Caffe</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Manual optimization</a:t>
          </a:r>
        </a:p>
        <a:p>
          <a:pPr marL="0" lvl="0" indent="0" algn="l" defTabSz="1600200">
            <a:lnSpc>
              <a:spcPct val="90000"/>
            </a:lnSpc>
            <a:spcBef>
              <a:spcPct val="0"/>
            </a:spcBef>
            <a:spcAft>
              <a:spcPct val="35000"/>
            </a:spcAft>
            <a:buNone/>
          </a:pPr>
          <a:r>
            <a:rPr lang="en-US" sz="3600" b="0" i="0" kern="1200" dirty="0">
              <a:solidFill>
                <a:schemeClr val="tx1"/>
              </a:solidFill>
            </a:rPr>
            <a:t>Memory intensive</a:t>
          </a:r>
        </a:p>
      </dsp:txBody>
      <dsp:txXfrm>
        <a:off x="5373" y="0"/>
        <a:ext cx="5000316" cy="3283737"/>
      </dsp:txXfrm>
    </dsp:sp>
    <dsp:sp modelId="{68A9F546-7368-4B39-AC22-03B0F6C3C3AF}">
      <dsp:nvSpPr>
        <dsp:cNvPr id="0" name=""/>
        <dsp:cNvSpPr/>
      </dsp:nvSpPr>
      <dsp:spPr>
        <a:xfrm>
          <a:off x="5484570" y="0"/>
          <a:ext cx="5000316" cy="3280377"/>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CNTK, MXNET, </a:t>
          </a:r>
          <a:r>
            <a:rPr lang="en-US" sz="3600" b="0" i="0" kern="1200" dirty="0" err="1">
              <a:solidFill>
                <a:schemeClr val="tx1"/>
              </a:solidFill>
            </a:rPr>
            <a:t>Theano</a:t>
          </a:r>
          <a:r>
            <a:rPr lang="en-US" sz="3600" b="0" i="0" kern="1200" dirty="0">
              <a:solidFill>
                <a:schemeClr val="tx1"/>
              </a:solidFill>
            </a:rPr>
            <a:t>, </a:t>
          </a:r>
          <a:r>
            <a:rPr lang="en-US" sz="3600" b="0" i="0" kern="1200" dirty="0" err="1">
              <a:solidFill>
                <a:schemeClr val="tx1"/>
              </a:solidFill>
            </a:rPr>
            <a:t>TensorFlow</a:t>
          </a:r>
          <a:endParaRPr lang="en-US" sz="3600" b="0" i="0" kern="1200" dirty="0">
            <a:solidFill>
              <a:schemeClr val="tx1"/>
            </a:solidFill>
          </a:endParaRP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Automatic optimization</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Memory reuse</a:t>
          </a:r>
        </a:p>
      </dsp:txBody>
      <dsp:txXfrm>
        <a:off x="5484570" y="0"/>
        <a:ext cx="5000316" cy="328037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CFE7E281-03E3-4064-88EE-F61166785759}" type="datetimeFigureOut">
              <a:rPr lang="en-US" smtClean="0"/>
              <a:t>11/18/2016</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186FCDB1-2AC3-4B67-B82C-9B6838AF5E25}" type="slidenum">
              <a:rPr lang="en-US" smtClean="0"/>
              <a:t>‹#›</a:t>
            </a:fld>
            <a:endParaRPr lang="en-US"/>
          </a:p>
        </p:txBody>
      </p:sp>
    </p:spTree>
    <p:extLst>
      <p:ext uri="{BB962C8B-B14F-4D97-AF65-F5344CB8AC3E}">
        <p14:creationId xmlns:p14="http://schemas.microsoft.com/office/powerpoint/2010/main" val="1965153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88E60144-BE00-4399-8A60-AAA6B0413483}" type="datetimeFigureOut">
              <a:rPr lang="en-US" smtClean="0"/>
              <a:t>11/18/2016</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C4C09F0-4826-4CC7-906C-2CB99F795F6E}"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8103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12</a:t>
            </a:fld>
            <a:endParaRPr lang="en-US" dirty="0"/>
          </a:p>
        </p:txBody>
      </p:sp>
    </p:spTree>
    <p:extLst>
      <p:ext uri="{BB962C8B-B14F-4D97-AF65-F5344CB8AC3E}">
        <p14:creationId xmlns:p14="http://schemas.microsoft.com/office/powerpoint/2010/main" val="95804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non-symbolic</a:t>
            </a:r>
            <a:r>
              <a:rPr lang="en-US" sz="1200" b="0" i="0" kern="1200" baseline="0" dirty="0">
                <a:solidFill>
                  <a:schemeClr val="tx1"/>
                </a:solidFill>
                <a:effectLst/>
                <a:latin typeface="+mn-lt"/>
                <a:ea typeface="+mn-ea"/>
                <a:cs typeface="+mn-cs"/>
              </a:rPr>
              <a:t> or imperative framework, a program is </a:t>
            </a:r>
            <a:r>
              <a:rPr lang="en-US" sz="1200" b="0" i="0" kern="1200" dirty="0">
                <a:solidFill>
                  <a:schemeClr val="tx1"/>
                </a:solidFill>
                <a:effectLst/>
                <a:latin typeface="+mn-lt"/>
                <a:ea typeface="+mn-ea"/>
                <a:cs typeface="+mn-cs"/>
              </a:rPr>
              <a:t>executed in a given order</a:t>
            </a:r>
            <a:endParaRPr lang="en-US" dirty="0"/>
          </a:p>
          <a:p>
            <a:pPr marL="228600" indent="-228600">
              <a:buFont typeface="+mj-lt"/>
              <a:buAutoNum type="arabicPeriod"/>
            </a:pPr>
            <a:endParaRPr lang="en-US" dirty="0"/>
          </a:p>
          <a:p>
            <a:pPr marL="228600" indent="-228600">
              <a:buFont typeface="+mj-lt"/>
              <a:buAutoNum type="arabicPeriod"/>
            </a:pPr>
            <a:r>
              <a:rPr lang="en-US" dirty="0"/>
              <a:t>A</a:t>
            </a:r>
            <a:r>
              <a:rPr lang="en-US" sz="1200" b="0" i="0" kern="1200" dirty="0">
                <a:solidFill>
                  <a:schemeClr val="tx1"/>
                </a:solidFill>
                <a:effectLst/>
                <a:latin typeface="+mn-lt"/>
                <a:ea typeface="+mn-ea"/>
                <a:cs typeface="+mn-cs"/>
              </a:rPr>
              <a:t> symbolic framework</a:t>
            </a:r>
            <a:r>
              <a:rPr lang="en-US" sz="1200" b="0" i="0" kern="1200" baseline="0" dirty="0">
                <a:solidFill>
                  <a:schemeClr val="tx1"/>
                </a:solidFill>
                <a:effectLst/>
                <a:latin typeface="+mn-lt"/>
                <a:ea typeface="+mn-ea"/>
                <a:cs typeface="+mn-cs"/>
              </a:rPr>
              <a:t> is a tensor </a:t>
            </a:r>
            <a:r>
              <a:rPr lang="en-US" sz="1200" b="0" i="0" kern="1200" dirty="0">
                <a:solidFill>
                  <a:schemeClr val="tx1"/>
                </a:solidFill>
                <a:effectLst/>
                <a:latin typeface="+mn-lt"/>
                <a:ea typeface="+mn-ea"/>
                <a:cs typeface="+mn-cs"/>
              </a:rPr>
              <a:t>graph of vector operations, such as matrix add/multiply or convolution</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allows users to invent new complex layer types without implementing them in a low-level language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24573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14</a:t>
            </a:fld>
            <a:endParaRPr lang="en-US" dirty="0"/>
          </a:p>
        </p:txBody>
      </p:sp>
    </p:spTree>
    <p:extLst>
      <p:ext uri="{BB962C8B-B14F-4D97-AF65-F5344CB8AC3E}">
        <p14:creationId xmlns:p14="http://schemas.microsoft.com/office/powerpoint/2010/main" val="2181196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15</a:t>
            </a:fld>
            <a:endParaRPr lang="en-US" dirty="0"/>
          </a:p>
        </p:txBody>
      </p:sp>
    </p:spTree>
    <p:extLst>
      <p:ext uri="{BB962C8B-B14F-4D97-AF65-F5344CB8AC3E}">
        <p14:creationId xmlns:p14="http://schemas.microsoft.com/office/powerpoint/2010/main" val="110887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rgbClr val="C84D5F"/>
                </a:solidFill>
              </a:rPr>
              <a:t>Big breakthrough in 2006 by Hinton et al.</a:t>
            </a:r>
          </a:p>
          <a:p>
            <a:pPr marL="342900" indent="-342900">
              <a:buFont typeface="Arial" panose="020B0604020202020204" pitchFamily="34" charset="0"/>
              <a:buChar char="•"/>
            </a:pPr>
            <a:r>
              <a:rPr lang="en-US" sz="1200" dirty="0">
                <a:solidFill>
                  <a:srgbClr val="C84D5F"/>
                </a:solidFill>
              </a:rPr>
              <a:t>Use a network with symmetric weights called a restricted Boltzmann machine.</a:t>
            </a:r>
          </a:p>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16</a:t>
            </a:fld>
            <a:endParaRPr lang="en-US" dirty="0"/>
          </a:p>
        </p:txBody>
      </p:sp>
    </p:spTree>
    <p:extLst>
      <p:ext uri="{BB962C8B-B14F-4D97-AF65-F5344CB8AC3E}">
        <p14:creationId xmlns:p14="http://schemas.microsoft.com/office/powerpoint/2010/main" val="3693761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dirty="0"/>
              <a:t>DBN</a:t>
            </a:r>
            <a:r>
              <a:rPr lang="en-US" sz="1200" dirty="0"/>
              <a:t>:</a:t>
            </a:r>
          </a:p>
          <a:p>
            <a:pPr marL="0" indent="0">
              <a:buFont typeface="+mj-lt"/>
              <a:buNone/>
            </a:pPr>
            <a:endParaRPr lang="en-US" sz="1200" dirty="0"/>
          </a:p>
          <a:p>
            <a:pPr marL="228600" indent="-228600">
              <a:buFont typeface="+mj-lt"/>
              <a:buAutoNum type="arabicPeriod"/>
            </a:pPr>
            <a:r>
              <a:rPr lang="en-US" sz="1200" dirty="0"/>
              <a:t>A model by Hinton et al.</a:t>
            </a:r>
          </a:p>
          <a:p>
            <a:pPr marL="228600" indent="-228600">
              <a:buFont typeface="+mj-lt"/>
              <a:buAutoNum type="arabicPeriod"/>
            </a:pPr>
            <a:endParaRPr lang="en-US" sz="1200" dirty="0"/>
          </a:p>
          <a:p>
            <a:pPr marL="228600" indent="-228600">
              <a:buFont typeface="+mj-lt"/>
              <a:buAutoNum type="arabicPeriod"/>
            </a:pPr>
            <a:r>
              <a:rPr lang="en-US" sz="1200" b="0" i="0" kern="1200" dirty="0">
                <a:solidFill>
                  <a:schemeClr val="tx1"/>
                </a:solidFill>
                <a:effectLst/>
                <a:latin typeface="+mn-lt"/>
                <a:ea typeface="+mn-ea"/>
                <a:cs typeface="+mn-cs"/>
              </a:rPr>
              <a:t>RBMs can be stacked and trained in a greedy manner to form so-called Deep Belief Networks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DBNs can extract a deep hierarchical representation of the training data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music autofill</a:t>
            </a:r>
            <a:endParaRPr lang="en-US" sz="1200"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1348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18</a:t>
            </a:fld>
            <a:endParaRPr lang="en-US" dirty="0"/>
          </a:p>
        </p:txBody>
      </p:sp>
    </p:spTree>
    <p:extLst>
      <p:ext uri="{BB962C8B-B14F-4D97-AF65-F5344CB8AC3E}">
        <p14:creationId xmlns:p14="http://schemas.microsoft.com/office/powerpoint/2010/main" val="1711071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76906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8450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also referred to as a down sampling layer. In this category, there are also several layer options, with max pooling being the most popular. This basically takes a filter (normally of size 2x2) and a stride of the same length. It then applies it to the input volume and outputs the maximum number in every </a:t>
            </a:r>
            <a:r>
              <a:rPr lang="en-US" sz="1200" b="0" i="0" kern="1200" dirty="0" err="1">
                <a:solidFill>
                  <a:schemeClr val="tx1"/>
                </a:solidFill>
                <a:effectLst/>
                <a:latin typeface="+mn-lt"/>
                <a:ea typeface="+mn-ea"/>
                <a:cs typeface="+mn-cs"/>
              </a:rPr>
              <a:t>subregion</a:t>
            </a:r>
            <a:r>
              <a:rPr lang="en-US" sz="1200" b="0" i="0" kern="1200" dirty="0">
                <a:solidFill>
                  <a:schemeClr val="tx1"/>
                </a:solidFill>
                <a:effectLst/>
                <a:latin typeface="+mn-lt"/>
                <a:ea typeface="+mn-ea"/>
                <a:cs typeface="+mn-cs"/>
              </a:rPr>
              <a:t> that the filter convolves around.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you can imagine, this layer drastically reduces the spatial dimension of the input volume. This serves two main purposes. The first is that the amount of parameters or weights is reduced by 75%, thus lessening the computation cost. The second is that it will control </a:t>
            </a:r>
            <a:r>
              <a:rPr lang="en-US" sz="1200" b="1" i="0" kern="1200" dirty="0">
                <a:solidFill>
                  <a:schemeClr val="tx1"/>
                </a:solidFill>
                <a:effectLst/>
                <a:latin typeface="+mn-lt"/>
                <a:ea typeface="+mn-ea"/>
                <a:cs typeface="+mn-cs"/>
              </a:rPr>
              <a:t>overfitting</a:t>
            </a:r>
          </a:p>
          <a:p>
            <a:pPr lvl="0">
              <a:spcBef>
                <a:spcPts val="0"/>
              </a:spcBef>
              <a:buNone/>
            </a:pPr>
            <a:endParaRPr dirty="0"/>
          </a:p>
        </p:txBody>
      </p:sp>
    </p:spTree>
    <p:extLst>
      <p:ext uri="{BB962C8B-B14F-4D97-AF65-F5344CB8AC3E}">
        <p14:creationId xmlns:p14="http://schemas.microsoft.com/office/powerpoint/2010/main" val="1535933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2</a:t>
            </a:fld>
            <a:endParaRPr lang="en-US"/>
          </a:p>
        </p:txBody>
      </p:sp>
    </p:spTree>
    <p:extLst>
      <p:ext uri="{BB962C8B-B14F-4D97-AF65-F5344CB8AC3E}">
        <p14:creationId xmlns:p14="http://schemas.microsoft.com/office/powerpoint/2010/main" val="3917590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06901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a:t>Contains neurons that connect to the entire input volume, as in ordinary Neural Networks</a:t>
            </a:r>
          </a:p>
          <a:p>
            <a:pPr lvl="0" rtl="0">
              <a:spcBef>
                <a:spcPts val="0"/>
              </a:spcBef>
              <a:buNone/>
            </a:pPr>
            <a:endParaRPr dirty="0"/>
          </a:p>
        </p:txBody>
      </p:sp>
    </p:spTree>
    <p:extLst>
      <p:ext uri="{BB962C8B-B14F-4D97-AF65-F5344CB8AC3E}">
        <p14:creationId xmlns:p14="http://schemas.microsoft.com/office/powerpoint/2010/main" val="252091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An image database of 1 million natural images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has 1000</a:t>
            </a:r>
            <a:r>
              <a:rPr lang="en-US" sz="1200" b="0" i="0" kern="1200" baseline="0" dirty="0">
                <a:solidFill>
                  <a:schemeClr val="tx1"/>
                </a:solidFill>
                <a:effectLst/>
                <a:latin typeface="+mn-lt"/>
                <a:ea typeface="+mn-ea"/>
                <a:cs typeface="+mn-cs"/>
              </a:rPr>
              <a:t> labels</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has been used in multiple image competitions and is used as standard</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Berkley Vision and Learning center (BLVC) have trained DNN models on ImageNet, and made the pre-trained weights publicly available. </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24</a:t>
            </a:fld>
            <a:endParaRPr lang="en-US"/>
          </a:p>
        </p:txBody>
      </p:sp>
    </p:spTree>
    <p:extLst>
      <p:ext uri="{BB962C8B-B14F-4D97-AF65-F5344CB8AC3E}">
        <p14:creationId xmlns:p14="http://schemas.microsoft.com/office/powerpoint/2010/main" val="43475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 Developed by </a:t>
            </a:r>
            <a:r>
              <a:rPr lang="en-US" sz="1200" dirty="0" err="1"/>
              <a:t>Krizhevsky</a:t>
            </a:r>
            <a:r>
              <a:rPr lang="en-US" sz="1200" dirty="0"/>
              <a:t>, </a:t>
            </a:r>
            <a:r>
              <a:rPr lang="en-US" sz="1200" dirty="0" err="1"/>
              <a:t>Sutskever</a:t>
            </a:r>
            <a:r>
              <a:rPr lang="en-US" sz="1200" dirty="0"/>
              <a:t>, and Hinton in 2012</a:t>
            </a:r>
          </a:p>
          <a:p>
            <a:pPr marL="228600" indent="-228600">
              <a:buFont typeface="+mj-lt"/>
              <a:buAutoNum type="arabicPeriod"/>
            </a:pPr>
            <a:endParaRPr lang="en-US" sz="1200" dirty="0"/>
          </a:p>
          <a:p>
            <a:pPr marL="228600" indent="-228600">
              <a:buFont typeface="+mj-lt"/>
              <a:buAutoNum type="arabicPeriod"/>
            </a:pPr>
            <a:r>
              <a:rPr lang="en-US" sz="1200" dirty="0"/>
              <a:t> Record breaking performance on ImageNet dataset</a:t>
            </a:r>
          </a:p>
          <a:p>
            <a:pPr marL="228600" indent="-228600">
              <a:buFont typeface="+mj-lt"/>
              <a:buAutoNum type="arabicPeriod"/>
            </a:pPr>
            <a:endParaRPr lang="en-US" sz="1200" dirty="0"/>
          </a:p>
          <a:p>
            <a:pPr marL="228600" indent="-228600">
              <a:buFont typeface="+mj-lt"/>
              <a:buAutoNum type="arabicPeriod"/>
            </a:pPr>
            <a:r>
              <a:rPr lang="en-US" sz="1200" dirty="0"/>
              <a:t>Utilizes data augmentation and dropout</a:t>
            </a:r>
          </a:p>
        </p:txBody>
      </p:sp>
      <p:sp>
        <p:nvSpPr>
          <p:cNvPr id="4" name="Slide Number Placeholder 3"/>
          <p:cNvSpPr>
            <a:spLocks noGrp="1"/>
          </p:cNvSpPr>
          <p:nvPr>
            <p:ph type="sldNum" sz="quarter" idx="10"/>
          </p:nvPr>
        </p:nvSpPr>
        <p:spPr/>
        <p:txBody>
          <a:bodyPr/>
          <a:lstStyle/>
          <a:p>
            <a:fld id="{87919243-CEB9-4BA2-A1AC-6985EA447281}" type="slidenum">
              <a:rPr lang="en-US" smtClean="0"/>
              <a:t>25</a:t>
            </a:fld>
            <a:endParaRPr lang="en-US"/>
          </a:p>
        </p:txBody>
      </p:sp>
    </p:spTree>
    <p:extLst>
      <p:ext uri="{BB962C8B-B14F-4D97-AF65-F5344CB8AC3E}">
        <p14:creationId xmlns:p14="http://schemas.microsoft.com/office/powerpoint/2010/main" val="2837053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Karen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Andrew Zisserman of the University of Oxford created a 19 layer CNN</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used 3x3 filters with stride and pad of 1, along with 2x2 </a:t>
            </a:r>
            <a:r>
              <a:rPr lang="en-US" sz="1200" b="0" i="0" kern="1200" dirty="0" err="1">
                <a:solidFill>
                  <a:schemeClr val="tx1"/>
                </a:solidFill>
                <a:effectLst/>
                <a:latin typeface="+mn-lt"/>
                <a:ea typeface="+mn-ea"/>
                <a:cs typeface="+mn-cs"/>
              </a:rPr>
              <a:t>maxpooling</a:t>
            </a:r>
            <a:r>
              <a:rPr lang="en-US" sz="1200" b="0" i="0" kern="1200" dirty="0">
                <a:solidFill>
                  <a:schemeClr val="tx1"/>
                </a:solidFill>
                <a:effectLst/>
                <a:latin typeface="+mn-lt"/>
                <a:ea typeface="+mn-ea"/>
                <a:cs typeface="+mn-cs"/>
              </a:rPr>
              <a:t> layers with stride 2</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dirty="0"/>
              <a:t>It reinforced the notion that </a:t>
            </a:r>
            <a:r>
              <a:rPr lang="en-US" b="0" dirty="0"/>
              <a:t>convolutional neural networks have to have a deep network of layers in order for the hierarchical representation of visual data to work</a:t>
            </a:r>
            <a:endParaRPr lang="en-US" sz="1400" b="0" dirty="0"/>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919243-CEB9-4BA2-A1AC-6985EA447281}" type="slidenum">
              <a:rPr lang="en-US" smtClean="0"/>
              <a:t>26</a:t>
            </a:fld>
            <a:endParaRPr lang="en-US"/>
          </a:p>
        </p:txBody>
      </p:sp>
    </p:spTree>
    <p:extLst>
      <p:ext uri="{BB962C8B-B14F-4D97-AF65-F5344CB8AC3E}">
        <p14:creationId xmlns:p14="http://schemas.microsoft.com/office/powerpoint/2010/main" val="707546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is a 22 layer CNN and was the winner of ILSVRC 2014 with a top 5 error rate of 6.7%.</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was one of the first models that introduced the idea that CNN layers didn’t always have to be stacked up sequentially.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This model places notable consideration on memory and power usage.</a:t>
            </a:r>
            <a:r>
              <a:rPr lang="en-US" sz="1200" b="0" i="0" kern="1200" baseline="0" dirty="0">
                <a:solidFill>
                  <a:schemeClr val="tx1"/>
                </a:solidFill>
                <a:effectLst/>
                <a:latin typeface="+mn-lt"/>
                <a:ea typeface="+mn-ea"/>
                <a:cs typeface="+mn-cs"/>
              </a:rPr>
              <a:t> </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However, </a:t>
            </a:r>
            <a:r>
              <a:rPr lang="en-US" sz="1200" b="0" i="0" kern="1200" dirty="0">
                <a:solidFill>
                  <a:schemeClr val="tx1"/>
                </a:solidFill>
                <a:effectLst/>
                <a:latin typeface="+mn-lt"/>
                <a:ea typeface="+mn-ea"/>
                <a:cs typeface="+mn-cs"/>
              </a:rPr>
              <a:t>stacking all of these layers and adding huge numbers of filters has a computational and memory cost, as well as an increased chance of overfitting.</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 often use a L2 </a:t>
            </a:r>
            <a:r>
              <a:rPr lang="en-US" sz="1200" b="0" i="0" kern="1200" dirty="0" err="1">
                <a:solidFill>
                  <a:schemeClr val="tx1"/>
                </a:solidFill>
                <a:effectLst/>
                <a:latin typeface="+mn-lt"/>
                <a:ea typeface="+mn-ea"/>
                <a:cs typeface="+mn-cs"/>
              </a:rPr>
              <a:t>regularizer</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to avoid  overfitting.</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27</a:t>
            </a:fld>
            <a:endParaRPr lang="en-US"/>
          </a:p>
        </p:txBody>
      </p:sp>
    </p:spTree>
    <p:extLst>
      <p:ext uri="{BB962C8B-B14F-4D97-AF65-F5344CB8AC3E}">
        <p14:creationId xmlns:p14="http://schemas.microsoft.com/office/powerpoint/2010/main" val="394215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In </a:t>
            </a: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not everything is happening sequentially. Pieces of this network are happening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The bottom green box is our input and the top one is the output of the model. Inception module allows us</a:t>
            </a:r>
            <a:r>
              <a:rPr lang="en-US" sz="1200" b="0" i="0" kern="1200" baseline="0" dirty="0">
                <a:solidFill>
                  <a:schemeClr val="tx1"/>
                </a:solidFill>
                <a:effectLst/>
                <a:latin typeface="+mn-lt"/>
                <a:ea typeface="+mn-ea"/>
                <a:cs typeface="+mn-cs"/>
              </a:rPr>
              <a:t> to</a:t>
            </a:r>
            <a:r>
              <a:rPr lang="en-US" sz="1200" b="0" i="0" kern="1200" dirty="0">
                <a:solidFill>
                  <a:schemeClr val="tx1"/>
                </a:solidFill>
                <a:effectLst/>
                <a:latin typeface="+mn-lt"/>
                <a:ea typeface="+mn-ea"/>
                <a:cs typeface="+mn-cs"/>
              </a:rPr>
              <a:t> perform convolution and pooling operations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creates a network in network convolution,</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extracts information about the very fine grain details in the volume.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also have a pooling operation that helps to reduce spatial sizes and combat overfitting.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a:t>
            </a:r>
            <a:r>
              <a:rPr lang="en-US" sz="1200" b="0" i="0" kern="1200" baseline="0" dirty="0">
                <a:solidFill>
                  <a:schemeClr val="tx1"/>
                </a:solidFill>
                <a:effectLst/>
                <a:latin typeface="+mn-lt"/>
                <a:ea typeface="+mn-ea"/>
                <a:cs typeface="+mn-cs"/>
              </a:rPr>
              <a:t> modules </a:t>
            </a:r>
            <a:r>
              <a:rPr lang="en-US" sz="1200" b="0" i="0" kern="1200" dirty="0">
                <a:solidFill>
                  <a:schemeClr val="tx1"/>
                </a:solidFill>
                <a:effectLst/>
                <a:latin typeface="+mn-lt"/>
                <a:ea typeface="+mn-ea"/>
                <a:cs typeface="+mn-cs"/>
              </a:rPr>
              <a:t>have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after each conv layer, which helps improve the nonlinearity of the network.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Thus, the network is able to perform the functions of these different operations while still remaining computationally considerate.</a:t>
            </a: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28</a:t>
            </a:fld>
            <a:endParaRPr lang="en-US"/>
          </a:p>
        </p:txBody>
      </p:sp>
    </p:spTree>
    <p:extLst>
      <p:ext uri="{BB962C8B-B14F-4D97-AF65-F5344CB8AC3E}">
        <p14:creationId xmlns:p14="http://schemas.microsoft.com/office/powerpoint/2010/main" val="3617257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29</a:t>
            </a:fld>
            <a:endParaRPr lang="en-US"/>
          </a:p>
        </p:txBody>
      </p:sp>
    </p:spTree>
    <p:extLst>
      <p:ext uri="{BB962C8B-B14F-4D97-AF65-F5344CB8AC3E}">
        <p14:creationId xmlns:p14="http://schemas.microsoft.com/office/powerpoint/2010/main" val="3511508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is</a:t>
            </a:r>
            <a:r>
              <a:rPr lang="en-US" sz="1200" b="0" i="0" kern="1200" baseline="0" dirty="0">
                <a:solidFill>
                  <a:schemeClr val="tx1"/>
                </a:solidFill>
                <a:effectLst/>
                <a:latin typeface="+mn-lt"/>
                <a:ea typeface="+mn-ea"/>
                <a:cs typeface="+mn-cs"/>
              </a:rPr>
              <a:t> a model </a:t>
            </a:r>
            <a:r>
              <a:rPr lang="en-US" sz="1200" b="0" i="0" kern="1200" dirty="0">
                <a:solidFill>
                  <a:schemeClr val="tx1"/>
                </a:solidFill>
                <a:effectLst/>
                <a:latin typeface="+mn-lt"/>
                <a:ea typeface="+mn-ea"/>
                <a:cs typeface="+mn-cs"/>
              </a:rPr>
              <a:t>by MSR</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is</a:t>
            </a:r>
            <a:r>
              <a:rPr lang="en-US" sz="1200" b="0" i="0" kern="1200" baseline="0" dirty="0">
                <a:solidFill>
                  <a:schemeClr val="tx1"/>
                </a:solidFill>
                <a:effectLst/>
                <a:latin typeface="+mn-lt"/>
                <a:ea typeface="+mn-ea"/>
                <a:cs typeface="+mn-cs"/>
              </a:rPr>
              <a:t> a very deep </a:t>
            </a:r>
            <a:r>
              <a:rPr lang="en-US" sz="1200" b="0" i="0" kern="1200" dirty="0">
                <a:solidFill>
                  <a:schemeClr val="tx1"/>
                </a:solidFill>
                <a:effectLst/>
                <a:latin typeface="+mn-lt"/>
                <a:ea typeface="+mn-ea"/>
                <a:cs typeface="+mn-cs"/>
              </a:rPr>
              <a:t>network architecture</a:t>
            </a:r>
            <a:r>
              <a:rPr lang="en-US" sz="1200" b="0" i="0" kern="1200" baseline="0" dirty="0">
                <a:solidFill>
                  <a:schemeClr val="tx1"/>
                </a:solidFill>
                <a:effectLst/>
                <a:latin typeface="+mn-lt"/>
                <a:ea typeface="+mn-ea"/>
                <a:cs typeface="+mn-cs"/>
              </a:rPr>
              <a:t> with </a:t>
            </a:r>
            <a:r>
              <a:rPr lang="en-US" sz="1200" b="0" i="0" kern="1200" dirty="0">
                <a:solidFill>
                  <a:schemeClr val="tx1"/>
                </a:solidFill>
                <a:effectLst/>
                <a:latin typeface="+mn-lt"/>
                <a:ea typeface="+mn-ea"/>
                <a:cs typeface="+mn-cs"/>
              </a:rPr>
              <a:t>152 layers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won ILSVRC 2015 with an incredible low error rate of 3.6%</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a:t>
            </a:r>
            <a:r>
              <a:rPr lang="en-US" sz="1200" b="0" i="0" kern="1200" dirty="0">
                <a:solidFill>
                  <a:schemeClr val="tx1"/>
                </a:solidFill>
                <a:effectLst/>
                <a:latin typeface="+mn-lt"/>
                <a:ea typeface="+mn-ea"/>
                <a:cs typeface="+mn-cs"/>
              </a:rPr>
              <a:t>sets new records in classification, detection, and localization</a:t>
            </a:r>
          </a:p>
        </p:txBody>
      </p:sp>
      <p:sp>
        <p:nvSpPr>
          <p:cNvPr id="4" name="Slide Number Placeholder 3"/>
          <p:cNvSpPr>
            <a:spLocks noGrp="1"/>
          </p:cNvSpPr>
          <p:nvPr>
            <p:ph type="sldNum" sz="quarter" idx="10"/>
          </p:nvPr>
        </p:nvSpPr>
        <p:spPr/>
        <p:txBody>
          <a:bodyPr/>
          <a:lstStyle/>
          <a:p>
            <a:fld id="{87919243-CEB9-4BA2-A1AC-6985EA447281}" type="slidenum">
              <a:rPr lang="en-US" smtClean="0"/>
              <a:t>30</a:t>
            </a:fld>
            <a:endParaRPr lang="en-US"/>
          </a:p>
        </p:txBody>
      </p:sp>
    </p:spTree>
    <p:extLst>
      <p:ext uri="{BB962C8B-B14F-4D97-AF65-F5344CB8AC3E}">
        <p14:creationId xmlns:p14="http://schemas.microsoft.com/office/powerpoint/2010/main" val="975024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08774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8180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32</a:t>
            </a:fld>
            <a:endParaRPr lang="en-US" dirty="0"/>
          </a:p>
        </p:txBody>
      </p:sp>
    </p:spTree>
    <p:extLst>
      <p:ext uri="{BB962C8B-B14F-4D97-AF65-F5344CB8AC3E}">
        <p14:creationId xmlns:p14="http://schemas.microsoft.com/office/powerpoint/2010/main" val="3786712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RNN</a:t>
            </a:r>
            <a:r>
              <a:rPr lang="en-US" dirty="0"/>
              <a:t>:</a:t>
            </a:r>
          </a:p>
          <a:p>
            <a:endParaRPr lang="en-US" dirty="0"/>
          </a:p>
          <a:p>
            <a:pPr marL="228600" indent="-228600">
              <a:buFont typeface="+mj-lt"/>
              <a:buAutoNum type="arabicPeriod"/>
            </a:pPr>
            <a:r>
              <a:rPr lang="en-US" sz="1200" dirty="0"/>
              <a:t>Recurrent neural networks (RNN) are networks with loops in them, allowing information to persist.</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Long Short Term Memory (LSTM) networks are a special kind of RNN, capable of learning long-term dependencies.</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Good for state-wise (step-by-step) caption generation task.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1180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38</a:t>
            </a:fld>
            <a:endParaRPr lang="en-US" dirty="0"/>
          </a:p>
        </p:txBody>
      </p:sp>
    </p:spTree>
    <p:extLst>
      <p:ext uri="{BB962C8B-B14F-4D97-AF65-F5344CB8AC3E}">
        <p14:creationId xmlns:p14="http://schemas.microsoft.com/office/powerpoint/2010/main" val="3992090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Ross </a:t>
            </a:r>
            <a:r>
              <a:rPr lang="en-US" sz="1200" b="0" i="0" kern="1200" dirty="0" err="1">
                <a:solidFill>
                  <a:schemeClr val="tx1"/>
                </a:solidFill>
                <a:effectLst/>
                <a:latin typeface="+mn-lt"/>
                <a:ea typeface="+mn-ea"/>
                <a:cs typeface="+mn-cs"/>
              </a:rPr>
              <a:t>Girshick</a:t>
            </a:r>
            <a:r>
              <a:rPr lang="en-US" sz="1200" b="0" i="0" kern="1200" dirty="0">
                <a:solidFill>
                  <a:schemeClr val="tx1"/>
                </a:solidFill>
                <a:effectLst/>
                <a:latin typeface="+mn-lt"/>
                <a:ea typeface="+mn-ea"/>
                <a:cs typeface="+mn-cs"/>
              </a:rPr>
              <a:t> and his group at UC Berkeley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Determines a specific object’s exact location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RCNNs has become a standard for object detection.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Faster-RCNNS are an improved version of</a:t>
            </a:r>
            <a:r>
              <a:rPr lang="en-US" sz="1200" b="0" i="0" kern="1200" baseline="0" dirty="0">
                <a:solidFill>
                  <a:schemeClr val="tx1"/>
                </a:solidFill>
                <a:effectLst/>
                <a:latin typeface="+mn-lt"/>
                <a:ea typeface="+mn-ea"/>
                <a:cs typeface="+mn-cs"/>
              </a:rPr>
              <a:t> this model with utilizes </a:t>
            </a:r>
            <a:r>
              <a:rPr lang="en-US" sz="1200" b="0" i="0" kern="1200" baseline="0" dirty="0" err="1">
                <a:solidFill>
                  <a:schemeClr val="tx1"/>
                </a:solidFill>
                <a:effectLst/>
                <a:latin typeface="+mn-lt"/>
                <a:ea typeface="+mn-ea"/>
                <a:cs typeface="+mn-cs"/>
              </a:rPr>
              <a:t>ResNet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39</a:t>
            </a:fld>
            <a:endParaRPr lang="en-US"/>
          </a:p>
        </p:txBody>
      </p:sp>
    </p:spTree>
    <p:extLst>
      <p:ext uri="{BB962C8B-B14F-4D97-AF65-F5344CB8AC3E}">
        <p14:creationId xmlns:p14="http://schemas.microsoft.com/office/powerpoint/2010/main" val="2724890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Andrej </a:t>
            </a:r>
            <a:r>
              <a:rPr lang="en-US" sz="1200" b="0" i="0" kern="1200" dirty="0" err="1">
                <a:solidFill>
                  <a:schemeClr val="tx1"/>
                </a:solidFill>
                <a:effectLst/>
                <a:latin typeface="+mn-lt"/>
                <a:ea typeface="+mn-ea"/>
                <a:cs typeface="+mn-cs"/>
              </a:rPr>
              <a:t>Karpathy</a:t>
            </a:r>
            <a:r>
              <a:rPr lang="en-US" sz="1200" b="0" i="0" kern="1200" dirty="0">
                <a:solidFill>
                  <a:schemeClr val="tx1"/>
                </a:solidFill>
                <a:effectLst/>
                <a:latin typeface="+mn-lt"/>
                <a:ea typeface="+mn-ea"/>
                <a:cs typeface="+mn-cs"/>
              </a:rPr>
              <a:t> and Fei-Fei Li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 combines the fields of Computer Vision and Natural Language Processing</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It uses CNNs and bidirectional RNNs to generate natural language descriptions of different image regions</a:t>
            </a:r>
          </a:p>
          <a:p>
            <a:pPr marL="228600" indent="-228600" fontAlgn="base">
              <a:buFont typeface="+mj-lt"/>
              <a:buAutoNum type="arabicPeriod"/>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919243-CEB9-4BA2-A1AC-6985EA447281}" type="slidenum">
              <a:rPr lang="en-US" smtClean="0"/>
              <a:t>40</a:t>
            </a:fld>
            <a:endParaRPr lang="en-US"/>
          </a:p>
        </p:txBody>
      </p:sp>
    </p:spTree>
    <p:extLst>
      <p:ext uri="{BB962C8B-B14F-4D97-AF65-F5344CB8AC3E}">
        <p14:creationId xmlns:p14="http://schemas.microsoft.com/office/powerpoint/2010/main" val="213543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42</a:t>
            </a:fld>
            <a:endParaRPr lang="en-US" dirty="0"/>
          </a:p>
        </p:txBody>
      </p:sp>
    </p:spTree>
    <p:extLst>
      <p:ext uri="{BB962C8B-B14F-4D97-AF65-F5344CB8AC3E}">
        <p14:creationId xmlns:p14="http://schemas.microsoft.com/office/powerpoint/2010/main" val="469081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47</a:t>
            </a:fld>
            <a:endParaRPr lang="en-US" dirty="0"/>
          </a:p>
        </p:txBody>
      </p:sp>
    </p:spTree>
    <p:extLst>
      <p:ext uri="{BB962C8B-B14F-4D97-AF65-F5344CB8AC3E}">
        <p14:creationId xmlns:p14="http://schemas.microsoft.com/office/powerpoint/2010/main" val="1320497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50</a:t>
            </a:fld>
            <a:endParaRPr lang="en-US" dirty="0"/>
          </a:p>
        </p:txBody>
      </p:sp>
    </p:spTree>
    <p:extLst>
      <p:ext uri="{BB962C8B-B14F-4D97-AF65-F5344CB8AC3E}">
        <p14:creationId xmlns:p14="http://schemas.microsoft.com/office/powerpoint/2010/main" val="4185553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Transfer Learning</a:t>
            </a:r>
            <a:r>
              <a:rPr lang="en-US" b="1" baseline="0" dirty="0"/>
              <a:t> </a:t>
            </a:r>
            <a:r>
              <a:rPr lang="en-US" b="0" baseline="0" dirty="0"/>
              <a:t>is t</a:t>
            </a:r>
            <a:r>
              <a:rPr lang="en-US" b="0" dirty="0"/>
              <a:t>he </a:t>
            </a:r>
            <a:r>
              <a:rPr lang="en-US" dirty="0"/>
              <a:t>process of taking a pre-trained model and “fine-tuning” the model with our own dataset</a:t>
            </a:r>
          </a:p>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51</a:t>
            </a:fld>
            <a:endParaRPr lang="en-US"/>
          </a:p>
        </p:txBody>
      </p:sp>
    </p:spTree>
    <p:extLst>
      <p:ext uri="{BB962C8B-B14F-4D97-AF65-F5344CB8AC3E}">
        <p14:creationId xmlns:p14="http://schemas.microsoft.com/office/powerpoint/2010/main" val="2770168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77458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6</a:t>
            </a:fld>
            <a:endParaRPr lang="en-US"/>
          </a:p>
        </p:txBody>
      </p:sp>
    </p:spTree>
    <p:extLst>
      <p:ext uri="{BB962C8B-B14F-4D97-AF65-F5344CB8AC3E}">
        <p14:creationId xmlns:p14="http://schemas.microsoft.com/office/powerpoint/2010/main" val="1271935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63737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54</a:t>
            </a:fld>
            <a:endParaRPr lang="en-US" dirty="0"/>
          </a:p>
        </p:txBody>
      </p:sp>
    </p:spTree>
    <p:extLst>
      <p:ext uri="{BB962C8B-B14F-4D97-AF65-F5344CB8AC3E}">
        <p14:creationId xmlns:p14="http://schemas.microsoft.com/office/powerpoint/2010/main" val="1115246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introduced GPUs with</a:t>
            </a:r>
            <a:r>
              <a:rPr lang="en-US" baseline="0" dirty="0"/>
              <a:t> its N-Series preview availability</a:t>
            </a:r>
          </a:p>
          <a:p>
            <a:pPr marL="228600" indent="-228600">
              <a:buFont typeface="+mj-lt"/>
              <a:buAutoNum type="arabicPeriod"/>
            </a:pPr>
            <a:endParaRPr lang="en-US" baseline="0" dirty="0"/>
          </a:p>
          <a:p>
            <a:pPr marL="228600" indent="-228600">
              <a:buFont typeface="+mj-lt"/>
              <a:buAutoNum type="arabicPeriod"/>
            </a:pPr>
            <a:r>
              <a:rPr lang="en-US" baseline="0" dirty="0"/>
              <a:t>There are 3 types on configurations available for deep learning tasks</a:t>
            </a:r>
          </a:p>
          <a:p>
            <a:pPr marL="228600" indent="-228600">
              <a:buFont typeface="+mj-lt"/>
              <a:buAutoNum type="arabicPeriod"/>
            </a:pPr>
            <a:endParaRPr lang="en-US" baseline="0" dirty="0"/>
          </a:p>
          <a:p>
            <a:pPr marL="228600" indent="-228600">
              <a:buFont typeface="+mj-lt"/>
              <a:buAutoNum type="arabicPeriod"/>
            </a:pPr>
            <a:r>
              <a:rPr lang="en-US" baseline="0" dirty="0"/>
              <a:t>NC6 with 1 X </a:t>
            </a:r>
            <a:r>
              <a:rPr lang="en-US" sz="1200" dirty="0"/>
              <a:t>NVIDIA Tesla K80 GPU</a:t>
            </a:r>
            <a:endParaRPr lang="en-US" baseline="0" dirty="0"/>
          </a:p>
          <a:p>
            <a:pPr marL="228600" indent="-228600">
              <a:buFont typeface="+mj-lt"/>
              <a:buAutoNum type="arabicPeriod"/>
            </a:pPr>
            <a:endParaRPr lang="en-US" baseline="0" dirty="0"/>
          </a:p>
          <a:p>
            <a:pPr marL="228600" indent="-228600">
              <a:buFont typeface="+mj-lt"/>
              <a:buAutoNum type="arabicPeriod"/>
            </a:pPr>
            <a:r>
              <a:rPr lang="en-US" baseline="0" dirty="0"/>
              <a:t>NC12 with 2 X </a:t>
            </a:r>
            <a:r>
              <a:rPr lang="en-US" sz="1200" dirty="0"/>
              <a:t>NVIDIA Tesla K80 </a:t>
            </a:r>
            <a:r>
              <a:rPr lang="en-US" baseline="0" dirty="0"/>
              <a:t> GPUs</a:t>
            </a:r>
          </a:p>
          <a:p>
            <a:pPr marL="228600" indent="-228600">
              <a:buFont typeface="+mj-lt"/>
              <a:buAutoNum type="arabicPeriod"/>
            </a:pPr>
            <a:endParaRPr lang="en-US" baseline="0" dirty="0"/>
          </a:p>
          <a:p>
            <a:pPr marL="228600" indent="-228600">
              <a:buFont typeface="+mj-lt"/>
              <a:buAutoNum type="arabicPeriod"/>
            </a:pPr>
            <a:r>
              <a:rPr lang="en-US" baseline="0" dirty="0"/>
              <a:t>NC24 with 4 X </a:t>
            </a:r>
            <a:r>
              <a:rPr lang="en-US" sz="1200" dirty="0"/>
              <a:t>NVIDIA Tesla K80 </a:t>
            </a:r>
            <a:r>
              <a:rPr lang="en-US" baseline="0" dirty="0"/>
              <a:t> GPUs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55</a:t>
            </a:fld>
            <a:endParaRPr lang="en-US"/>
          </a:p>
        </p:txBody>
      </p:sp>
    </p:spTree>
    <p:extLst>
      <p:ext uri="{BB962C8B-B14F-4D97-AF65-F5344CB8AC3E}">
        <p14:creationId xmlns:p14="http://schemas.microsoft.com/office/powerpoint/2010/main" val="1164102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246040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case study is based</a:t>
            </a:r>
            <a:r>
              <a:rPr lang="en-US" baseline="0" dirty="0"/>
              <a:t> on a Microsoft Blog by Tao </a:t>
            </a:r>
            <a:r>
              <a:rPr lang="en-US" baseline="0" dirty="0" err="1"/>
              <a:t>wu</a:t>
            </a:r>
            <a:r>
              <a:rPr lang="en-US" baseline="0" dirty="0"/>
              <a:t> and Team</a:t>
            </a:r>
          </a:p>
          <a:p>
            <a:pPr marL="228600" indent="-228600">
              <a:buFont typeface="+mj-lt"/>
              <a:buAutoNum type="arabicPeriod"/>
            </a:pPr>
            <a:endParaRPr lang="en-US" baseline="0" dirty="0"/>
          </a:p>
          <a:p>
            <a:pPr marL="228600" indent="-228600">
              <a:buFont typeface="+mj-lt"/>
              <a:buAutoNum type="arabicPeriod"/>
            </a:pPr>
            <a:r>
              <a:rPr lang="en-US" baseline="0" dirty="0"/>
              <a:t>They explain step by step how to setup MXNET with Microsoft R Server (MRS)</a:t>
            </a:r>
          </a:p>
          <a:p>
            <a:pPr marL="228600" indent="-228600">
              <a:buFont typeface="+mj-lt"/>
              <a:buAutoNum type="arabicPeriod"/>
            </a:pPr>
            <a:endParaRPr lang="en-US" baseline="0" dirty="0"/>
          </a:p>
          <a:p>
            <a:pPr marL="228600" indent="-228600">
              <a:buFont typeface="+mj-lt"/>
              <a:buAutoNum type="arabicPeriod"/>
            </a:pPr>
            <a:r>
              <a:rPr lang="en-US" baseline="0" dirty="0"/>
              <a:t>Then they run an R script to train </a:t>
            </a:r>
            <a:r>
              <a:rPr lang="en-US" baseline="0" dirty="0" err="1"/>
              <a:t>Resnet</a:t>
            </a:r>
            <a:r>
              <a:rPr lang="en-US" baseline="0" dirty="0"/>
              <a:t> on CIFAR 10 dataset (as we can see from the image)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03162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39003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60</a:t>
            </a:fld>
            <a:endParaRPr lang="en-US"/>
          </a:p>
        </p:txBody>
      </p:sp>
    </p:spTree>
    <p:extLst>
      <p:ext uri="{BB962C8B-B14F-4D97-AF65-F5344CB8AC3E}">
        <p14:creationId xmlns:p14="http://schemas.microsoft.com/office/powerpoint/2010/main" val="888765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120860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101838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4916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11/18/2016 11:37 AM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63</a:t>
            </a:fld>
            <a:endParaRPr lang="en-US" sz="1800" kern="0" dirty="0">
              <a:solidFill>
                <a:sysClr val="windowText" lastClr="000000"/>
              </a:solidFill>
            </a:endParaRPr>
          </a:p>
        </p:txBody>
      </p:sp>
    </p:spTree>
    <p:extLst>
      <p:ext uri="{BB962C8B-B14F-4D97-AF65-F5344CB8AC3E}">
        <p14:creationId xmlns:p14="http://schemas.microsoft.com/office/powerpoint/2010/main" val="138051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7</a:t>
            </a:fld>
            <a:endParaRPr lang="en-US" dirty="0"/>
          </a:p>
        </p:txBody>
      </p:sp>
    </p:spTree>
    <p:extLst>
      <p:ext uri="{BB962C8B-B14F-4D97-AF65-F5344CB8AC3E}">
        <p14:creationId xmlns:p14="http://schemas.microsoft.com/office/powerpoint/2010/main" val="4588592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71357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607951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36526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1810372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2737555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672377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4257539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078021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66692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919243-CEB9-4BA2-A1AC-6985EA447281}" type="slidenum">
              <a:rPr lang="en-US" smtClean="0"/>
              <a:t>75</a:t>
            </a:fld>
            <a:endParaRPr lang="en-US"/>
          </a:p>
        </p:txBody>
      </p:sp>
    </p:spTree>
    <p:extLst>
      <p:ext uri="{BB962C8B-B14F-4D97-AF65-F5344CB8AC3E}">
        <p14:creationId xmlns:p14="http://schemas.microsoft.com/office/powerpoint/2010/main" val="5519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8</a:t>
            </a:fld>
            <a:endParaRPr lang="en-US" dirty="0"/>
          </a:p>
        </p:txBody>
      </p:sp>
    </p:spTree>
    <p:extLst>
      <p:ext uri="{BB962C8B-B14F-4D97-AF65-F5344CB8AC3E}">
        <p14:creationId xmlns:p14="http://schemas.microsoft.com/office/powerpoint/2010/main" val="26769367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2843000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919243-CEB9-4BA2-A1AC-6985EA447281}" type="slidenum">
              <a:rPr lang="en-US" smtClean="0"/>
              <a:t>81</a:t>
            </a:fld>
            <a:endParaRPr lang="en-US"/>
          </a:p>
        </p:txBody>
      </p:sp>
    </p:spTree>
    <p:extLst>
      <p:ext uri="{BB962C8B-B14F-4D97-AF65-F5344CB8AC3E}">
        <p14:creationId xmlns:p14="http://schemas.microsoft.com/office/powerpoint/2010/main" val="24561611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11/18/2016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4521994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83</a:t>
            </a:fld>
            <a:endParaRPr lang="en-US"/>
          </a:p>
        </p:txBody>
      </p:sp>
    </p:spTree>
    <p:extLst>
      <p:ext uri="{BB962C8B-B14F-4D97-AF65-F5344CB8AC3E}">
        <p14:creationId xmlns:p14="http://schemas.microsoft.com/office/powerpoint/2010/main" val="10259814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84</a:t>
            </a:fld>
            <a:endParaRPr lang="en-US"/>
          </a:p>
        </p:txBody>
      </p:sp>
    </p:spTree>
    <p:extLst>
      <p:ext uri="{BB962C8B-B14F-4D97-AF65-F5344CB8AC3E}">
        <p14:creationId xmlns:p14="http://schemas.microsoft.com/office/powerpoint/2010/main" val="2061666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85</a:t>
            </a:fld>
            <a:endParaRPr lang="en-US"/>
          </a:p>
        </p:txBody>
      </p:sp>
    </p:spTree>
    <p:extLst>
      <p:ext uri="{BB962C8B-B14F-4D97-AF65-F5344CB8AC3E}">
        <p14:creationId xmlns:p14="http://schemas.microsoft.com/office/powerpoint/2010/main" val="999810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86</a:t>
            </a:fld>
            <a:endParaRPr lang="en-US"/>
          </a:p>
        </p:txBody>
      </p:sp>
    </p:spTree>
    <p:extLst>
      <p:ext uri="{BB962C8B-B14F-4D97-AF65-F5344CB8AC3E}">
        <p14:creationId xmlns:p14="http://schemas.microsoft.com/office/powerpoint/2010/main" val="2898006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87</a:t>
            </a:fld>
            <a:endParaRPr lang="en-US"/>
          </a:p>
        </p:txBody>
      </p:sp>
    </p:spTree>
    <p:extLst>
      <p:ext uri="{BB962C8B-B14F-4D97-AF65-F5344CB8AC3E}">
        <p14:creationId xmlns:p14="http://schemas.microsoft.com/office/powerpoint/2010/main" val="1112488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DCF8B5-EC22-4A77-87A6-3462E4FE1B83}" type="slidenum">
              <a:rPr lang="en-US" smtClean="0"/>
              <a:t>88</a:t>
            </a:fld>
            <a:endParaRPr lang="en-US"/>
          </a:p>
        </p:txBody>
      </p:sp>
    </p:spTree>
    <p:extLst>
      <p:ext uri="{BB962C8B-B14F-4D97-AF65-F5344CB8AC3E}">
        <p14:creationId xmlns:p14="http://schemas.microsoft.com/office/powerpoint/2010/main" val="12663503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89</a:t>
            </a:fld>
            <a:endParaRPr lang="en-US" dirty="0"/>
          </a:p>
        </p:txBody>
      </p:sp>
    </p:spTree>
    <p:extLst>
      <p:ext uri="{BB962C8B-B14F-4D97-AF65-F5344CB8AC3E}">
        <p14:creationId xmlns:p14="http://schemas.microsoft.com/office/powerpoint/2010/main" val="1849318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F548AE-2084-4E0F-9FA4-184CFA97E6E0}" type="slidenum">
              <a:rPr lang="en-US" smtClean="0"/>
              <a:t>9</a:t>
            </a:fld>
            <a:endParaRPr lang="en-US" dirty="0"/>
          </a:p>
        </p:txBody>
      </p:sp>
    </p:spTree>
    <p:extLst>
      <p:ext uri="{BB962C8B-B14F-4D97-AF65-F5344CB8AC3E}">
        <p14:creationId xmlns:p14="http://schemas.microsoft.com/office/powerpoint/2010/main" val="18032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10</a:t>
            </a:fld>
            <a:endParaRPr lang="en-US"/>
          </a:p>
        </p:txBody>
      </p:sp>
    </p:spTree>
    <p:extLst>
      <p:ext uri="{BB962C8B-B14F-4D97-AF65-F5344CB8AC3E}">
        <p14:creationId xmlns:p14="http://schemas.microsoft.com/office/powerpoint/2010/main" val="870936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11</a:t>
            </a:fld>
            <a:endParaRPr lang="en-US"/>
          </a:p>
        </p:txBody>
      </p:sp>
    </p:spTree>
    <p:extLst>
      <p:ext uri="{BB962C8B-B14F-4D97-AF65-F5344CB8AC3E}">
        <p14:creationId xmlns:p14="http://schemas.microsoft.com/office/powerpoint/2010/main" val="649384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374046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Soli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665775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461729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64023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572418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6368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397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863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9456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37735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28702962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3626317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5967930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32713485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5359833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639070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56770669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96720532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7677240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22543291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22321827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664018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194498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62785394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113191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56860469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1717885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6615942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185132630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956693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427231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845271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99840966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33190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5_Data Insights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1"/>
            <a:ext cx="10258286" cy="1686801"/>
          </a:xfrm>
          <a:prstGeom prst="rect">
            <a:avLst/>
          </a:prstGeom>
        </p:spPr>
        <p:txBody>
          <a:bodyPr lIns="146304" tIns="91440" rIns="146304" bIns="91440"/>
          <a:lstStyle>
            <a:lvl1pPr algn="l">
              <a:defRPr sz="5882">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5509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80791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664458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60902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758610" y="3201716"/>
            <a:ext cx="5198441" cy="1627730"/>
          </a:xfrm>
        </p:spPr>
        <p:txBody>
          <a:bodyPr anchor="ctr"/>
          <a:lstStyle>
            <a:lvl1pPr marL="0" indent="0">
              <a:spcBef>
                <a:spcPts val="1800"/>
              </a:spcBef>
              <a:buNone/>
              <a:defRPr sz="4000">
                <a:latin typeface="+mj-lt"/>
              </a:defRPr>
            </a:lvl1pPr>
            <a:lvl2pPr marL="228556" indent="-228556">
              <a:defRPr sz="2000"/>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61837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2840777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13555493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649358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2935330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43799726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6998043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2700427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59756589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33989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1454633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45745472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261395366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0811374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0271" cy="6858000"/>
          </a:xfrm>
          <a:prstGeom prst="rect">
            <a:avLst/>
          </a:prstGeom>
        </p:spPr>
      </p:pic>
      <p:sp>
        <p:nvSpPr>
          <p:cNvPr id="17" name="TextBox 16"/>
          <p:cNvSpPr txBox="1"/>
          <p:nvPr userDrawn="1"/>
        </p:nvSpPr>
        <p:spPr bwMode="white">
          <a:xfrm>
            <a:off x="288431" y="2094721"/>
            <a:ext cx="11653523" cy="1919252"/>
          </a:xfrm>
          <a:prstGeom prst="rect">
            <a:avLst/>
          </a:prstGeom>
          <a:noFill/>
        </p:spPr>
        <p:txBody>
          <a:bodyPr wrap="square" lIns="134464" tIns="143428" rIns="134464" bIns="143428" rtlCol="0">
            <a:spAutoFit/>
          </a:bodyPr>
          <a:lstStyle/>
          <a:p>
            <a:pPr>
              <a:lnSpc>
                <a:spcPct val="90000"/>
              </a:lnSpc>
              <a:spcAft>
                <a:spcPts val="588"/>
              </a:spcAft>
            </a:pPr>
            <a:r>
              <a:rPr lang="en-US" sz="5882" dirty="0">
                <a:gradFill>
                  <a:gsLst>
                    <a:gs pos="2917">
                      <a:srgbClr val="FFFFFF"/>
                    </a:gs>
                    <a:gs pos="30000">
                      <a:srgbClr val="FFFFFF"/>
                    </a:gs>
                  </a:gsLst>
                  <a:lin ang="5400000" scaled="0"/>
                </a:gradFill>
                <a:latin typeface="Segoe UI Light"/>
              </a:rPr>
              <a:t>Machine Learning,</a:t>
            </a:r>
            <a:r>
              <a:rPr lang="en-US" sz="5882" baseline="0" dirty="0">
                <a:gradFill>
                  <a:gsLst>
                    <a:gs pos="2917">
                      <a:srgbClr val="FFFFFF"/>
                    </a:gs>
                    <a:gs pos="30000">
                      <a:srgbClr val="FFFFFF"/>
                    </a:gs>
                  </a:gsLst>
                  <a:lin ang="5400000" scaled="0"/>
                </a:gradFill>
                <a:latin typeface="Segoe UI Light"/>
              </a:rPr>
              <a:t> Analytics,</a:t>
            </a:r>
            <a:br>
              <a:rPr lang="en-US" sz="5882" baseline="0" dirty="0">
                <a:gradFill>
                  <a:gsLst>
                    <a:gs pos="2917">
                      <a:srgbClr val="FFFFFF"/>
                    </a:gs>
                    <a:gs pos="30000">
                      <a:srgbClr val="FFFFFF"/>
                    </a:gs>
                  </a:gsLst>
                  <a:lin ang="5400000" scaled="0"/>
                </a:gradFill>
                <a:latin typeface="Segoe UI Light"/>
              </a:rPr>
            </a:br>
            <a:r>
              <a:rPr lang="en-US" sz="5882" baseline="0" dirty="0">
                <a:gradFill>
                  <a:gsLst>
                    <a:gs pos="2917">
                      <a:srgbClr val="FFFFFF"/>
                    </a:gs>
                    <a:gs pos="30000">
                      <a:srgbClr val="FFFFFF"/>
                    </a:gs>
                  </a:gsLst>
                  <a:lin ang="5400000" scaled="0"/>
                </a:gradFill>
                <a:latin typeface="Segoe UI Light"/>
              </a:rPr>
              <a:t>&amp; </a:t>
            </a:r>
            <a:r>
              <a:rPr lang="en-US" sz="5882" dirty="0">
                <a:gradFill>
                  <a:gsLst>
                    <a:gs pos="2917">
                      <a:srgbClr val="FFFFFF"/>
                    </a:gs>
                    <a:gs pos="30000">
                      <a:srgbClr val="FFFFFF"/>
                    </a:gs>
                  </a:gsLst>
                  <a:lin ang="5400000" scaled="0"/>
                </a:gradFill>
                <a:latin typeface="Segoe UI Light"/>
              </a:rPr>
              <a:t>Data Science Conference</a:t>
            </a:r>
            <a:endParaRPr lang="en-US" sz="7058"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88431" y="3950687"/>
            <a:ext cx="9994611" cy="832882"/>
          </a:xfrm>
          <a:prstGeom prst="rect">
            <a:avLst/>
          </a:prstGeom>
          <a:noFill/>
        </p:spPr>
        <p:txBody>
          <a:bodyPr wrap="square" lIns="134464" tIns="143428" rIns="134464" bIns="143428" rtlCol="0">
            <a:spAutoFit/>
          </a:bodyPr>
          <a:lstStyle/>
          <a:p>
            <a:pPr>
              <a:lnSpc>
                <a:spcPct val="90000"/>
              </a:lnSpc>
              <a:spcAft>
                <a:spcPts val="588"/>
              </a:spcAft>
            </a:pPr>
            <a:r>
              <a:rPr lang="en-US" sz="3921" dirty="0">
                <a:gradFill>
                  <a:gsLst>
                    <a:gs pos="2917">
                      <a:srgbClr val="FFFFFF"/>
                    </a:gs>
                    <a:gs pos="30000">
                      <a:srgbClr val="FFFFFF"/>
                    </a:gs>
                  </a:gsLst>
                  <a:lin ang="5400000" scaled="0"/>
                </a:gradFill>
                <a:latin typeface="Segoe UI Light"/>
              </a:rPr>
              <a:t>Nov 17–18</a:t>
            </a:r>
            <a:r>
              <a:rPr lang="en-US" sz="3921" baseline="0" dirty="0">
                <a:gradFill>
                  <a:gsLst>
                    <a:gs pos="2917">
                      <a:srgbClr val="FFFFFF"/>
                    </a:gs>
                    <a:gs pos="30000">
                      <a:srgbClr val="FFFFFF"/>
                    </a:gs>
                  </a:gsLst>
                  <a:lin ang="5400000" scaled="0"/>
                </a:gradFill>
                <a:latin typeface="Segoe UI Light"/>
              </a:rPr>
              <a:t> </a:t>
            </a:r>
            <a:r>
              <a:rPr lang="en-US" sz="3921"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7771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0271" cy="6858000"/>
          </a:xfrm>
          <a:prstGeom prst="rect">
            <a:avLst/>
          </a:prstGeom>
        </p:spPr>
      </p:pic>
      <p:sp>
        <p:nvSpPr>
          <p:cNvPr id="17" name="TextBox 16"/>
          <p:cNvSpPr txBox="1"/>
          <p:nvPr userDrawn="1"/>
        </p:nvSpPr>
        <p:spPr bwMode="white">
          <a:xfrm>
            <a:off x="288431" y="2094721"/>
            <a:ext cx="11653523" cy="1919252"/>
          </a:xfrm>
          <a:prstGeom prst="rect">
            <a:avLst/>
          </a:prstGeom>
          <a:noFill/>
        </p:spPr>
        <p:txBody>
          <a:bodyPr wrap="square" lIns="134464" tIns="143428" rIns="134464" bIns="143428" rtlCol="0">
            <a:spAutoFit/>
          </a:bodyPr>
          <a:lstStyle/>
          <a:p>
            <a:pPr>
              <a:lnSpc>
                <a:spcPct val="90000"/>
              </a:lnSpc>
              <a:spcAft>
                <a:spcPts val="588"/>
              </a:spcAft>
            </a:pPr>
            <a:r>
              <a:rPr lang="en-US" sz="5882" dirty="0">
                <a:gradFill>
                  <a:gsLst>
                    <a:gs pos="2917">
                      <a:srgbClr val="FFFFFF"/>
                    </a:gs>
                    <a:gs pos="30000">
                      <a:srgbClr val="FFFFFF"/>
                    </a:gs>
                  </a:gsLst>
                  <a:lin ang="5400000" scaled="0"/>
                </a:gradFill>
                <a:latin typeface="Segoe UI Light"/>
              </a:rPr>
              <a:t>Machine Learning,</a:t>
            </a:r>
            <a:r>
              <a:rPr lang="en-US" sz="5882" baseline="0" dirty="0">
                <a:gradFill>
                  <a:gsLst>
                    <a:gs pos="2917">
                      <a:srgbClr val="FFFFFF"/>
                    </a:gs>
                    <a:gs pos="30000">
                      <a:srgbClr val="FFFFFF"/>
                    </a:gs>
                  </a:gsLst>
                  <a:lin ang="5400000" scaled="0"/>
                </a:gradFill>
                <a:latin typeface="Segoe UI Light"/>
              </a:rPr>
              <a:t> Analytics,</a:t>
            </a:r>
            <a:br>
              <a:rPr lang="en-US" sz="5882" baseline="0" dirty="0">
                <a:gradFill>
                  <a:gsLst>
                    <a:gs pos="2917">
                      <a:srgbClr val="FFFFFF"/>
                    </a:gs>
                    <a:gs pos="30000">
                      <a:srgbClr val="FFFFFF"/>
                    </a:gs>
                  </a:gsLst>
                  <a:lin ang="5400000" scaled="0"/>
                </a:gradFill>
                <a:latin typeface="Segoe UI Light"/>
              </a:rPr>
            </a:br>
            <a:r>
              <a:rPr lang="en-US" sz="5882" baseline="0" dirty="0">
                <a:gradFill>
                  <a:gsLst>
                    <a:gs pos="2917">
                      <a:srgbClr val="FFFFFF"/>
                    </a:gs>
                    <a:gs pos="30000">
                      <a:srgbClr val="FFFFFF"/>
                    </a:gs>
                  </a:gsLst>
                  <a:lin ang="5400000" scaled="0"/>
                </a:gradFill>
                <a:latin typeface="Segoe UI Light"/>
              </a:rPr>
              <a:t>&amp; </a:t>
            </a:r>
            <a:r>
              <a:rPr lang="en-US" sz="5882" dirty="0">
                <a:gradFill>
                  <a:gsLst>
                    <a:gs pos="2917">
                      <a:srgbClr val="FFFFFF"/>
                    </a:gs>
                    <a:gs pos="30000">
                      <a:srgbClr val="FFFFFF"/>
                    </a:gs>
                  </a:gsLst>
                  <a:lin ang="5400000" scaled="0"/>
                </a:gradFill>
                <a:latin typeface="Segoe UI Light"/>
              </a:rPr>
              <a:t>Data Science Conference</a:t>
            </a:r>
            <a:endParaRPr lang="en-US" sz="7058"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88431" y="3950687"/>
            <a:ext cx="9994611" cy="832882"/>
          </a:xfrm>
          <a:prstGeom prst="rect">
            <a:avLst/>
          </a:prstGeom>
          <a:noFill/>
        </p:spPr>
        <p:txBody>
          <a:bodyPr wrap="square" lIns="134464" tIns="143428" rIns="134464" bIns="143428" rtlCol="0">
            <a:spAutoFit/>
          </a:bodyPr>
          <a:lstStyle/>
          <a:p>
            <a:pPr>
              <a:lnSpc>
                <a:spcPct val="90000"/>
              </a:lnSpc>
              <a:spcAft>
                <a:spcPts val="588"/>
              </a:spcAft>
            </a:pPr>
            <a:r>
              <a:rPr lang="en-US" sz="3921" dirty="0">
                <a:gradFill>
                  <a:gsLst>
                    <a:gs pos="2917">
                      <a:srgbClr val="FFFFFF"/>
                    </a:gs>
                    <a:gs pos="30000">
                      <a:srgbClr val="FFFFFF"/>
                    </a:gs>
                  </a:gsLst>
                  <a:lin ang="5400000" scaled="0"/>
                </a:gradFill>
                <a:latin typeface="Segoe UI Light"/>
              </a:rPr>
              <a:t>Nov 17–18</a:t>
            </a:r>
            <a:r>
              <a:rPr lang="en-US" sz="3921" baseline="0" dirty="0">
                <a:gradFill>
                  <a:gsLst>
                    <a:gs pos="2917">
                      <a:srgbClr val="FFFFFF"/>
                    </a:gs>
                    <a:gs pos="30000">
                      <a:srgbClr val="FFFFFF"/>
                    </a:gs>
                  </a:gsLst>
                  <a:lin ang="5400000" scaled="0"/>
                </a:gradFill>
                <a:latin typeface="Segoe UI Light"/>
              </a:rPr>
              <a:t> </a:t>
            </a:r>
            <a:r>
              <a:rPr lang="en-US" sz="3921"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74246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72"/>
            <a:ext cx="5378485" cy="2502861"/>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87048"/>
            <a:ext cx="5378486" cy="1793104"/>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12" name="Group 11"/>
          <p:cNvGrpSpPr>
            <a:grpSpLocks noChangeAspect="1"/>
          </p:cNvGrpSpPr>
          <p:nvPr userDrawn="1"/>
        </p:nvGrpSpPr>
        <p:grpSpPr bwMode="black">
          <a:xfrm>
            <a:off x="459102" y="470067"/>
            <a:ext cx="1419662" cy="304828"/>
            <a:chOff x="457200" y="1643393"/>
            <a:chExt cx="4492753" cy="964540"/>
          </a:xfrm>
        </p:grpSpPr>
        <p:pic>
          <p:nvPicPr>
            <p:cNvPr id="14" name="Picture 13"/>
            <p:cNvPicPr>
              <a:picLocks noChangeAspect="1"/>
            </p:cNvPicPr>
            <p:nvPr/>
          </p:nvPicPr>
          <p:blipFill>
            <a:blip r:embed="rId2"/>
            <a:stretch>
              <a:fillRect/>
            </a:stretch>
          </p:blipFill>
          <p:spPr bwMode="black">
            <a:xfrm>
              <a:off x="457200" y="1643393"/>
              <a:ext cx="964540" cy="964540"/>
            </a:xfrm>
            <a:prstGeom prst="rect">
              <a:avLst/>
            </a:prstGeom>
          </p:spPr>
        </p:pic>
        <p:sp>
          <p:nvSpPr>
            <p:cNvPr id="1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6" name="Picture 1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311" y="0"/>
            <a:ext cx="6094825" cy="6858000"/>
          </a:xfrm>
          <a:prstGeom prst="rect">
            <a:avLst/>
          </a:prstGeom>
        </p:spPr>
      </p:pic>
    </p:spTree>
    <p:extLst>
      <p:ext uri="{BB962C8B-B14F-4D97-AF65-F5344CB8AC3E}">
        <p14:creationId xmlns:p14="http://schemas.microsoft.com/office/powerpoint/2010/main" val="3999984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50720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03460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6710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65761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41849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2084186"/>
            <a:ext cx="6901366" cy="1158793"/>
          </a:xfrm>
          <a:noFill/>
        </p:spPr>
        <p:txBody>
          <a:bodyPr wrap="square" tIns="91440" bIns="91440" anchor="b"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black">
          <a:xfrm>
            <a:off x="269240" y="3877277"/>
            <a:ext cx="690245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504" y="0"/>
            <a:ext cx="4752496" cy="6858000"/>
          </a:xfrm>
          <a:prstGeom prst="rect">
            <a:avLst/>
          </a:prstGeom>
        </p:spPr>
      </p:pic>
      <p:sp>
        <p:nvSpPr>
          <p:cNvPr id="4" name="Rectangle 3"/>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3101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2084186"/>
            <a:ext cx="6902471"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504" y="0"/>
            <a:ext cx="4752496" cy="6858000"/>
          </a:xfrm>
          <a:prstGeom prst="rect">
            <a:avLst/>
          </a:prstGeom>
        </p:spPr>
      </p:pic>
      <p:sp>
        <p:nvSpPr>
          <p:cNvPr id="7" name="Rectangle 6"/>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8897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574693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812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98606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8027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6585234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45442514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24335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207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866295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03693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175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724216"/>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2"/>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0926549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260593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639395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1.pn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image" Target="../media/image22.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theme" Target="../theme/theme11.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2" Type="http://schemas.openxmlformats.org/officeDocument/2006/relationships/slideLayout" Target="../slideLayouts/slideLayout228.xml"/><Relationship Id="rId16" Type="http://schemas.openxmlformats.org/officeDocument/2006/relationships/theme" Target="../theme/theme12.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image" Target="../media/image32.emf"/><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theme" Target="../theme/theme13.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2.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6.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2.xml"/><Relationship Id="rId7" Type="http://schemas.openxmlformats.org/officeDocument/2006/relationships/image" Target="../media/image15.jpg"/><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theme" Target="../theme/theme7.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image" Target="../media/image1.png"/><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theme" Target="../theme/theme9.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028972"/>
            <a:ext cx="896425" cy="536322"/>
          </a:xfrm>
          <a:prstGeom prst="rect">
            <a:avLst/>
          </a:prstGeom>
        </p:spPr>
        <p:txBody>
          <a:bodyPr vert="horz" lIns="182880" tIns="182880" rIns="182880" bIns="182880" rtlCol="0" anchor="t" anchorCtr="0"/>
          <a:lstStyle>
            <a:lvl1pPr algn="r">
              <a:defRPr sz="1176">
                <a:solidFill>
                  <a:schemeClr val="tx1">
                    <a:tint val="75000"/>
                  </a:schemeClr>
                </a:solidFill>
              </a:defRPr>
            </a:lvl1pPr>
          </a:lstStyle>
          <a:p>
            <a:fld id="{6974C60E-8F8C-41D8-9BFF-6DF338C2FC78}" type="slidenum">
              <a:rPr lang="en-US" smtClean="0"/>
              <a:t>‹#›</a:t>
            </a:fld>
            <a:endParaRPr lang="en-US" dirty="0"/>
          </a:p>
        </p:txBody>
      </p:sp>
    </p:spTree>
    <p:extLst>
      <p:ext uri="{BB962C8B-B14F-4D97-AF65-F5344CB8AC3E}">
        <p14:creationId xmlns:p14="http://schemas.microsoft.com/office/powerpoint/2010/main" val="3928766511"/>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 id="2147484000" r:id="rId26"/>
    <p:sldLayoutId id="2147484001" r:id="rId27"/>
    <p:sldLayoutId id="2147484002" r:id="rId28"/>
    <p:sldLayoutId id="2147484003" r:id="rId29"/>
    <p:sldLayoutId id="2147484004" r:id="rId30"/>
    <p:sldLayoutId id="2147484005" r:id="rId31"/>
    <p:sldLayoutId id="2147484006" r:id="rId32"/>
    <p:sldLayoutId id="2147484007" r:id="rId33"/>
    <p:sldLayoutId id="2147484008" r:id="rId34"/>
    <p:sldLayoutId id="2147484009" r:id="rId35"/>
    <p:sldLayoutId id="2147484010" r:id="rId36"/>
    <p:sldLayoutId id="2147484011" r:id="rId37"/>
    <p:sldLayoutId id="2147484012" r:id="rId38"/>
    <p:sldLayoutId id="2147484013" r:id="rId39"/>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spTree>
    <p:extLst>
      <p:ext uri="{BB962C8B-B14F-4D97-AF65-F5344CB8AC3E}">
        <p14:creationId xmlns:p14="http://schemas.microsoft.com/office/powerpoint/2010/main" val="631767470"/>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7" r:id="rId12"/>
    <p:sldLayoutId id="2147483773" r:id="rId13"/>
    <p:sldLayoutId id="2147484029" r:id="rId14"/>
    <p:sldLayoutId id="214748403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51134044"/>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hf hdr="0" ftr="0" dt="0"/>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hdr="0" ft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hf hdr="0" ftr="0" dt="0"/>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Lst>
  <p:transition>
    <p:fade/>
  </p:transition>
  <p:hf hdr="0" ftr="0" dt="0"/>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44546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28.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28.xml"/></Relationships>
</file>

<file path=ppt/slides/_rels/slide16.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228.xml"/><Relationship Id="rId6" Type="http://schemas.openxmlformats.org/officeDocument/2006/relationships/image" Target="../media/image390.png"/><Relationship Id="rId5" Type="http://schemas.openxmlformats.org/officeDocument/2006/relationships/image" Target="../media/image380.png"/><Relationship Id="rId10" Type="http://schemas.openxmlformats.org/officeDocument/2006/relationships/image" Target="../media/image43.png"/><Relationship Id="rId9" Type="http://schemas.openxmlformats.org/officeDocument/2006/relationships/image" Target="../media/image42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28.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2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3.xml"/></Relationships>
</file>

<file path=ppt/slides/_rels/slide2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240.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40.xml"/></Relationships>
</file>

<file path=ppt/slides/_rels/slide2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228.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28.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28.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28.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28.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2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28.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8.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28.xml"/></Relationships>
</file>

<file path=ppt/slides/_rels/slide4.xml.rels><?xml version="1.0" encoding="UTF-8" standalone="yes"?>
<Relationships xmlns="http://schemas.openxmlformats.org/package/2006/relationships"><Relationship Id="rId2" Type="http://schemas.openxmlformats.org/officeDocument/2006/relationships/hyperlink" Target="https://aka.ms/mlads2016_deeplearning" TargetMode="External"/><Relationship Id="rId1" Type="http://schemas.openxmlformats.org/officeDocument/2006/relationships/slideLayout" Target="../slideLayouts/slideLayout238.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28.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8.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28.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40.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8.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28.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28.xml"/></Relationships>
</file>

<file path=ppt/slides/_rels/slide57.xml.rels><?xml version="1.0" encoding="UTF-8" standalone="yes"?>
<Relationships xmlns="http://schemas.openxmlformats.org/package/2006/relationships"><Relationship Id="rId3" Type="http://schemas.openxmlformats.org/officeDocument/2006/relationships/hyperlink" Target="http://dmlc.ml/" TargetMode="External"/><Relationship Id="rId2" Type="http://schemas.openxmlformats.org/officeDocument/2006/relationships/notesSlide" Target="../notesSlides/notesSlide43.xml"/><Relationship Id="rId1" Type="http://schemas.openxmlformats.org/officeDocument/2006/relationships/slideLayout" Target="../slideLayouts/slideLayout228.xml"/></Relationships>
</file>

<file path=ppt/slides/_rels/slide58.xml.rels><?xml version="1.0" encoding="UTF-8" standalone="yes"?>
<Relationships xmlns="http://schemas.openxmlformats.org/package/2006/relationships"><Relationship Id="rId3" Type="http://schemas.openxmlformats.org/officeDocument/2006/relationships/hyperlink" Target="tps://blogs.technet.microsoft.com/machinelearning/2016/09/15/building-deep-neural-networks-in-the-cloud-with-azure-gpu-vms-mxnet-and-microsoft-r-server/" TargetMode="External"/><Relationship Id="rId2" Type="http://schemas.openxmlformats.org/officeDocument/2006/relationships/notesSlide" Target="../notesSlides/notesSlide44.xml"/><Relationship Id="rId1" Type="http://schemas.openxmlformats.org/officeDocument/2006/relationships/slideLayout" Target="../slideLayouts/slideLayout228.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8.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30.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8.xml"/></Relationships>
</file>

<file path=ppt/slides/_rels/slide62.xml.rels><?xml version="1.0" encoding="UTF-8" standalone="yes"?>
<Relationships xmlns="http://schemas.openxmlformats.org/package/2006/relationships"><Relationship Id="rId3" Type="http://schemas.openxmlformats.org/officeDocument/2006/relationships/hyperlink" Target="https://www.kaggle.com/c/diabetic-retinopathy-detection/data" TargetMode="External"/><Relationship Id="rId2" Type="http://schemas.openxmlformats.org/officeDocument/2006/relationships/notesSlide" Target="../notesSlides/notesSlide48.xml"/><Relationship Id="rId1" Type="http://schemas.openxmlformats.org/officeDocument/2006/relationships/slideLayout" Target="../slideLayouts/slideLayout228.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28.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8.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28.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0.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28.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28.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28.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28.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28.xml"/><Relationship Id="rId6" Type="http://schemas.openxmlformats.org/officeDocument/2006/relationships/image" Target="../media/image89.jpg"/><Relationship Id="rId5" Type="http://schemas.openxmlformats.org/officeDocument/2006/relationships/image" Target="../media/image88.jpg"/><Relationship Id="rId4" Type="http://schemas.openxmlformats.org/officeDocument/2006/relationships/image" Target="../media/image87.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8.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8.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30.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8.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28.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6.xml"/><Relationship Id="rId7" Type="http://schemas.openxmlformats.org/officeDocument/2006/relationships/package" Target="../embeddings/Microsoft_Word_Document1.docx"/><Relationship Id="rId2" Type="http://schemas.openxmlformats.org/officeDocument/2006/relationships/slideLayout" Target="../slideLayouts/slideLayout228.xml"/><Relationship Id="rId1" Type="http://schemas.openxmlformats.org/officeDocument/2006/relationships/vmlDrawing" Target="../drawings/vmlDrawing1.vml"/><Relationship Id="rId6" Type="http://schemas.openxmlformats.org/officeDocument/2006/relationships/image" Target="../media/image38.png"/><Relationship Id="rId5" Type="http://schemas.openxmlformats.org/officeDocument/2006/relationships/package" Target="../embeddings/Microsoft_Word_Document.docx"/><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28.xml"/><Relationship Id="rId1" Type="http://schemas.openxmlformats.org/officeDocument/2006/relationships/customXml" Target="../../customXml/item1.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30.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8.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3.xml"/><Relationship Id="rId1" Type="http://schemas.openxmlformats.org/officeDocument/2006/relationships/slideLayout" Target="../slideLayouts/slideLayout228.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28.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28.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28.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28.xml"/><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8.xml"/><Relationship Id="rId1" Type="http://schemas.openxmlformats.org/officeDocument/2006/relationships/slideLayout" Target="../slideLayouts/slideLayout22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2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362"/>
            <a:ext cx="10186554" cy="737755"/>
          </a:xfrm>
        </p:spPr>
        <p:txBody>
          <a:bodyPr>
            <a:noAutofit/>
          </a:bodyPr>
          <a:lstStyle/>
          <a:p>
            <a:pPr algn="ctr"/>
            <a:r>
              <a:rPr lang="en-US" sz="6000" b="1" dirty="0"/>
              <a:t>Deep Neural Network (DNN)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15560" y="1895425"/>
            <a:ext cx="10160880" cy="3891617"/>
          </a:xfrm>
          <a:ln w="12700" cmpd="sng">
            <a:solidFill>
              <a:schemeClr val="tx1">
                <a:alpha val="99000"/>
              </a:schemeClr>
            </a:solidFill>
          </a:ln>
        </p:spPr>
      </p:pic>
      <p:sp>
        <p:nvSpPr>
          <p:cNvPr id="7" name="TextBox 6"/>
          <p:cNvSpPr txBox="1"/>
          <p:nvPr/>
        </p:nvSpPr>
        <p:spPr>
          <a:xfrm>
            <a:off x="0" y="6488668"/>
            <a:ext cx="6826827" cy="369332"/>
          </a:xfrm>
          <a:prstGeom prst="rect">
            <a:avLst/>
          </a:prstGeom>
          <a:noFill/>
        </p:spPr>
        <p:txBody>
          <a:bodyPr wrap="square" rtlCol="0">
            <a:spAutoFit/>
          </a:bodyPr>
          <a:lstStyle/>
          <a:p>
            <a:r>
              <a:rPr lang="en-US" dirty="0">
                <a:solidFill>
                  <a:schemeClr val="bg1">
                    <a:lumMod val="50000"/>
                  </a:schemeClr>
                </a:solidFill>
              </a:rPr>
              <a:t>*http://neuralnetworksanddeeplearning.com/chap5.html</a:t>
            </a:r>
          </a:p>
        </p:txBody>
      </p:sp>
      <p:sp>
        <p:nvSpPr>
          <p:cNvPr id="4" name="Slide Number Placeholder 3"/>
          <p:cNvSpPr>
            <a:spLocks noGrp="1"/>
          </p:cNvSpPr>
          <p:nvPr>
            <p:ph type="sldNum" sz="quarter" idx="12"/>
          </p:nvPr>
        </p:nvSpPr>
        <p:spPr/>
        <p:txBody>
          <a:bodyPr/>
          <a:lstStyle/>
          <a:p>
            <a:fld id="{6BA20098-320B-459E-801E-54E5791438C8}" type="slidenum">
              <a:rPr lang="en-US" smtClean="0"/>
              <a:t>10</a:t>
            </a:fld>
            <a:endParaRPr lang="en-US"/>
          </a:p>
        </p:txBody>
      </p:sp>
    </p:spTree>
    <p:extLst>
      <p:ext uri="{BB962C8B-B14F-4D97-AF65-F5344CB8AC3E}">
        <p14:creationId xmlns:p14="http://schemas.microsoft.com/office/powerpoint/2010/main" val="145339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1464"/>
            <a:ext cx="9957954" cy="737755"/>
          </a:xfrm>
        </p:spPr>
        <p:txBody>
          <a:bodyPr>
            <a:noAutofit/>
          </a:bodyPr>
          <a:lstStyle/>
          <a:p>
            <a:pPr algn="ctr"/>
            <a:r>
              <a:rPr lang="en-US" sz="6000" b="1" dirty="0"/>
              <a:t>Common DNNs</a:t>
            </a:r>
          </a:p>
        </p:txBody>
      </p:sp>
      <p:sp>
        <p:nvSpPr>
          <p:cNvPr id="3" name="Content Placeholder 2"/>
          <p:cNvSpPr>
            <a:spLocks noGrp="1"/>
          </p:cNvSpPr>
          <p:nvPr>
            <p:ph idx="1"/>
          </p:nvPr>
        </p:nvSpPr>
        <p:spPr>
          <a:xfrm>
            <a:off x="1066800" y="1266412"/>
            <a:ext cx="9957954" cy="5455064"/>
          </a:xfrm>
          <a:solidFill>
            <a:schemeClr val="bg1"/>
          </a:solidFill>
        </p:spPr>
        <p:txBody>
          <a:bodyPr>
            <a:noAutofit/>
          </a:bodyPr>
          <a:lstStyle/>
          <a:p>
            <a:pPr>
              <a:buFont typeface="Wingdings" panose="05000000000000000000" pitchFamily="2" charset="2"/>
              <a:buChar char="q"/>
            </a:pPr>
            <a:r>
              <a:rPr lang="en-US" sz="3200" dirty="0"/>
              <a:t> Deep Convolutional Neural Network (DCNN)</a:t>
            </a:r>
          </a:p>
          <a:p>
            <a:pPr lvl="1">
              <a:buFont typeface="Wingdings" panose="05000000000000000000" pitchFamily="2" charset="2"/>
              <a:buChar char="§"/>
            </a:pPr>
            <a:r>
              <a:rPr lang="en-US" sz="3200" dirty="0"/>
              <a:t>To extract representation from images</a:t>
            </a:r>
          </a:p>
          <a:p>
            <a:pPr marL="0" indent="0">
              <a:buNone/>
            </a:pPr>
            <a:endParaRPr lang="en-US" sz="3200" dirty="0"/>
          </a:p>
          <a:p>
            <a:pPr>
              <a:buFont typeface="Wingdings" panose="05000000000000000000" pitchFamily="2" charset="2"/>
              <a:buChar char="q"/>
            </a:pPr>
            <a:r>
              <a:rPr lang="en-US" sz="3200" dirty="0"/>
              <a:t> Recurrent Neural Network (RNN)</a:t>
            </a:r>
          </a:p>
          <a:p>
            <a:pPr lvl="1">
              <a:buFont typeface="Wingdings" panose="05000000000000000000" pitchFamily="2" charset="2"/>
              <a:buChar char="§"/>
            </a:pPr>
            <a:r>
              <a:rPr lang="en-US" sz="3200" dirty="0"/>
              <a:t>To extract representation from sequential data</a:t>
            </a:r>
          </a:p>
          <a:p>
            <a:pPr marL="457200" lvl="1" indent="0">
              <a:buNone/>
            </a:pPr>
            <a:endParaRPr lang="en-US" sz="3200" dirty="0"/>
          </a:p>
          <a:p>
            <a:pPr>
              <a:buFont typeface="Wingdings" panose="05000000000000000000" pitchFamily="2" charset="2"/>
              <a:buChar char="q"/>
            </a:pPr>
            <a:r>
              <a:rPr lang="en-US" sz="3200" dirty="0"/>
              <a:t> Deep Belief Neural Network (DBN)</a:t>
            </a:r>
          </a:p>
          <a:p>
            <a:pPr lvl="1">
              <a:buFont typeface="Wingdings" panose="05000000000000000000" pitchFamily="2" charset="2"/>
              <a:buChar char="§"/>
            </a:pPr>
            <a:r>
              <a:rPr lang="en-US" sz="3200" dirty="0"/>
              <a:t>To extract hierarchical representation from a dataset</a:t>
            </a:r>
          </a:p>
          <a:p>
            <a:pPr>
              <a:buFont typeface="Wingdings" panose="05000000000000000000" pitchFamily="2" charset="2"/>
              <a:buChar char="q"/>
            </a:pPr>
            <a:endParaRPr lang="en-US" sz="3200" dirty="0"/>
          </a:p>
        </p:txBody>
      </p:sp>
      <p:sp>
        <p:nvSpPr>
          <p:cNvPr id="5" name="Slide Number Placeholder 4"/>
          <p:cNvSpPr>
            <a:spLocks noGrp="1"/>
          </p:cNvSpPr>
          <p:nvPr>
            <p:ph type="sldNum" sz="quarter" idx="12"/>
          </p:nvPr>
        </p:nvSpPr>
        <p:spPr/>
        <p:txBody>
          <a:bodyPr/>
          <a:lstStyle/>
          <a:p>
            <a:fld id="{6BA20098-320B-459E-801E-54E5791438C8}" type="slidenum">
              <a:rPr lang="en-US" smtClean="0"/>
              <a:t>11</a:t>
            </a:fld>
            <a:endParaRPr lang="en-US"/>
          </a:p>
        </p:txBody>
      </p:sp>
    </p:spTree>
    <p:extLst>
      <p:ext uri="{BB962C8B-B14F-4D97-AF65-F5344CB8AC3E}">
        <p14:creationId xmlns:p14="http://schemas.microsoft.com/office/powerpoint/2010/main" val="234530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44" y="1"/>
            <a:ext cx="9003956" cy="1004207"/>
          </a:xfrm>
        </p:spPr>
        <p:txBody>
          <a:bodyPr>
            <a:noAutofit/>
          </a:bodyPr>
          <a:lstStyle/>
          <a:p>
            <a:pPr algn="ctr"/>
            <a:r>
              <a:rPr lang="en-US" b="1" dirty="0"/>
              <a:t>Comparing Representations</a:t>
            </a:r>
          </a:p>
        </p:txBody>
      </p:sp>
      <mc:AlternateContent xmlns:mc="http://schemas.openxmlformats.org/markup-compatibility/2006" xmlns:a14="http://schemas.microsoft.com/office/drawing/2010/main">
        <mc:Choice Requires="a14">
          <p:sp>
            <p:nvSpPr>
              <p:cNvPr id="7" name="TextBox 6"/>
              <p:cNvSpPr txBox="1"/>
              <p:nvPr/>
            </p:nvSpPr>
            <p:spPr>
              <a:xfrm>
                <a:off x="1727891" y="962321"/>
                <a:ext cx="3916521" cy="1200329"/>
              </a:xfrm>
              <a:prstGeom prst="rect">
                <a:avLst/>
              </a:prstGeom>
              <a:noFill/>
            </p:spPr>
            <p:txBody>
              <a:bodyPr wrap="none" rtlCol="0">
                <a:spAutoFit/>
              </a:bodyPr>
              <a:lstStyle/>
              <a:p>
                <a:pPr algn="ctr"/>
                <a:r>
                  <a:rPr lang="en-US" sz="2400" dirty="0">
                    <a:solidFill>
                      <a:srgbClr val="C84D5F"/>
                    </a:solidFill>
                  </a:rPr>
                  <a:t>Vector representation</a:t>
                </a:r>
              </a:p>
              <a:p>
                <a:pPr algn="ctr"/>
                <a:r>
                  <a:rPr lang="en-US" sz="2400" dirty="0"/>
                  <a:t>taco = </a:t>
                </a:r>
                <a14:m>
                  <m:oMath xmlns:m="http://schemas.openxmlformats.org/officeDocument/2006/math">
                    <m:r>
                      <a:rPr lang="en-US" sz="2400" i="1">
                        <a:latin typeface="Cambria Math" panose="02040503050406030204" pitchFamily="18" charset="0"/>
                      </a:rPr>
                      <m:t>[17.32, 82.9, −4.6, 7.2]</m:t>
                    </m:r>
                  </m:oMath>
                </a14:m>
                <a:endParaRPr lang="en-US" sz="2400" dirty="0"/>
              </a:p>
              <a:p>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1727891" y="962321"/>
                <a:ext cx="3916521" cy="1200329"/>
              </a:xfrm>
              <a:prstGeom prst="rect">
                <a:avLst/>
              </a:prstGeom>
              <a:blipFill>
                <a:blip r:embed="rId3"/>
                <a:stretch>
                  <a:fillRect l="-1866" t="-4061" r="-9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630281" y="962321"/>
                <a:ext cx="3220177" cy="830997"/>
              </a:xfrm>
              <a:prstGeom prst="rect">
                <a:avLst/>
              </a:prstGeom>
              <a:noFill/>
            </p:spPr>
            <p:txBody>
              <a:bodyPr wrap="none" rtlCol="0">
                <a:spAutoFit/>
              </a:bodyPr>
              <a:lstStyle/>
              <a:p>
                <a:pPr algn="ctr"/>
                <a:r>
                  <a:rPr lang="en-US" sz="2400" dirty="0">
                    <a:solidFill>
                      <a:srgbClr val="C84D5F"/>
                    </a:solidFill>
                  </a:rPr>
                  <a:t>Symbolic representation</a:t>
                </a:r>
                <a:br>
                  <a:rPr lang="en-US" sz="2400" dirty="0">
                    <a:solidFill>
                      <a:srgbClr val="C84D5F"/>
                    </a:solidFill>
                  </a:rPr>
                </a:br>
                <a:r>
                  <a:rPr lang="en-US" sz="2400" dirty="0"/>
                  <a:t>taco = </a:t>
                </a:r>
                <a14:m>
                  <m:oMath xmlns:m="http://schemas.openxmlformats.org/officeDocument/2006/math">
                    <m:r>
                      <a:rPr lang="en-US" sz="2400" i="1">
                        <a:latin typeface="Cambria Math" panose="02040503050406030204" pitchFamily="18" charset="0"/>
                      </a:rPr>
                      <m:t>𝑡𝑎𝑐𝑜</m:t>
                    </m:r>
                  </m:oMath>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6630281" y="962321"/>
                <a:ext cx="3220177" cy="830997"/>
              </a:xfrm>
              <a:prstGeom prst="rect">
                <a:avLst/>
              </a:prstGeom>
              <a:blipFill>
                <a:blip r:embed="rId4"/>
                <a:stretch>
                  <a:fillRect l="-2462" t="-5882" r="-2273" b="-16176"/>
                </a:stretch>
              </a:blipFill>
            </p:spPr>
            <p:txBody>
              <a:bodyPr/>
              <a:lstStyle/>
              <a:p>
                <a:r>
                  <a:rPr lang="en-US">
                    <a:noFill/>
                  </a:rPr>
                  <a:t> </a:t>
                </a:r>
              </a:p>
            </p:txBody>
          </p:sp>
        </mc:Fallback>
      </mc:AlternateContent>
      <p:cxnSp>
        <p:nvCxnSpPr>
          <p:cNvPr id="16" name="Straight Connector 15"/>
          <p:cNvCxnSpPr/>
          <p:nvPr/>
        </p:nvCxnSpPr>
        <p:spPr>
          <a:xfrm>
            <a:off x="6027070" y="1055681"/>
            <a:ext cx="0" cy="5557878"/>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21424" y="2090096"/>
            <a:ext cx="4297843" cy="769441"/>
          </a:xfrm>
          <a:prstGeom prst="rect">
            <a:avLst/>
          </a:prstGeom>
          <a:noFill/>
        </p:spPr>
        <p:txBody>
          <a:bodyPr wrap="none" rtlCol="0">
            <a:spAutoFit/>
          </a:bodyPr>
          <a:lstStyle/>
          <a:p>
            <a:pPr marL="342900" indent="-342900">
              <a:buFont typeface="Arial" panose="020B0604020202020204" pitchFamily="34" charset="0"/>
              <a:buChar char="•"/>
            </a:pPr>
            <a:r>
              <a:rPr lang="en-US" sz="2200" dirty="0"/>
              <a:t>Vectors have a similarity score. </a:t>
            </a:r>
          </a:p>
          <a:p>
            <a:r>
              <a:rPr lang="en-US" sz="2200" dirty="0"/>
              <a:t>     A taco is not a burrito but similar.</a:t>
            </a:r>
            <a:endParaRPr lang="en-US" sz="2000" dirty="0"/>
          </a:p>
        </p:txBody>
      </p:sp>
      <p:sp>
        <p:nvSpPr>
          <p:cNvPr id="17" name="TextBox 16"/>
          <p:cNvSpPr txBox="1"/>
          <p:nvPr/>
        </p:nvSpPr>
        <p:spPr>
          <a:xfrm>
            <a:off x="6117688" y="2090096"/>
            <a:ext cx="4780973"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t>Symbols can be the same or not. </a:t>
            </a:r>
          </a:p>
          <a:p>
            <a:pPr marL="342900" indent="-342900">
              <a:buFont typeface="Arial" panose="020B0604020202020204" pitchFamily="34" charset="0"/>
              <a:buChar char="•"/>
            </a:pPr>
            <a:r>
              <a:rPr lang="en-US" sz="2200" dirty="0"/>
              <a:t>A taco is just as different from a burrito as a Toyota.</a:t>
            </a:r>
            <a:endParaRPr lang="en-US" dirty="0"/>
          </a:p>
        </p:txBody>
      </p:sp>
      <p:sp>
        <p:nvSpPr>
          <p:cNvPr id="18" name="TextBox 17"/>
          <p:cNvSpPr txBox="1"/>
          <p:nvPr/>
        </p:nvSpPr>
        <p:spPr>
          <a:xfrm>
            <a:off x="1621425" y="3275124"/>
            <a:ext cx="4313823"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Vectors have internal structure  [Mikolov et al., 2013].</a:t>
            </a:r>
          </a:p>
          <a:p>
            <a:r>
              <a:rPr lang="en-US" sz="2200" dirty="0"/>
              <a:t>      Italy – Rome = France – Paris</a:t>
            </a:r>
          </a:p>
          <a:p>
            <a:r>
              <a:rPr lang="en-US" sz="2200" dirty="0"/>
              <a:t>      King – Queen = Man – Woman</a:t>
            </a:r>
          </a:p>
        </p:txBody>
      </p:sp>
      <p:sp>
        <p:nvSpPr>
          <p:cNvPr id="19" name="TextBox 18"/>
          <p:cNvSpPr txBox="1"/>
          <p:nvPr/>
        </p:nvSpPr>
        <p:spPr>
          <a:xfrm>
            <a:off x="6117687" y="3275125"/>
            <a:ext cx="3627788" cy="430887"/>
          </a:xfrm>
          <a:prstGeom prst="rect">
            <a:avLst/>
          </a:prstGeom>
          <a:noFill/>
        </p:spPr>
        <p:txBody>
          <a:bodyPr wrap="none" rtlCol="0">
            <a:spAutoFit/>
          </a:bodyPr>
          <a:lstStyle/>
          <a:p>
            <a:pPr marL="342900" indent="-342900">
              <a:buFont typeface="Arial" panose="020B0604020202020204" pitchFamily="34" charset="0"/>
              <a:buChar char="•"/>
            </a:pPr>
            <a:r>
              <a:rPr lang="en-US" sz="2200" dirty="0"/>
              <a:t>Symbols have no structure.</a:t>
            </a:r>
          </a:p>
        </p:txBody>
      </p:sp>
      <p:grpSp>
        <p:nvGrpSpPr>
          <p:cNvPr id="4" name="Group 3"/>
          <p:cNvGrpSpPr/>
          <p:nvPr/>
        </p:nvGrpSpPr>
        <p:grpSpPr>
          <a:xfrm>
            <a:off x="1621424" y="4881088"/>
            <a:ext cx="9013848" cy="1446550"/>
            <a:chOff x="97424" y="4881088"/>
            <a:chExt cx="9013848" cy="1446550"/>
          </a:xfrm>
        </p:grpSpPr>
        <p:sp>
          <p:nvSpPr>
            <p:cNvPr id="13" name="TextBox 12"/>
            <p:cNvSpPr txBox="1"/>
            <p:nvPr/>
          </p:nvSpPr>
          <p:spPr>
            <a:xfrm>
              <a:off x="4593687" y="4881088"/>
              <a:ext cx="4517585"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a:t>Symbols are arbitrarily assigned.</a:t>
              </a:r>
            </a:p>
            <a:p>
              <a:endParaRPr lang="en-US" sz="2200" dirty="0"/>
            </a:p>
            <a:p>
              <a:pPr marL="342900" indent="-342900">
                <a:buFont typeface="Arial" panose="020B0604020202020204" pitchFamily="34" charset="0"/>
                <a:buChar char="•"/>
              </a:pPr>
              <a:r>
                <a:rPr lang="en-US" sz="2200" dirty="0"/>
                <a:t>Meaning relative to other symbols.</a:t>
              </a:r>
            </a:p>
          </p:txBody>
        </p:sp>
        <p:sp>
          <p:nvSpPr>
            <p:cNvPr id="20" name="TextBox 19"/>
            <p:cNvSpPr txBox="1"/>
            <p:nvPr/>
          </p:nvSpPr>
          <p:spPr>
            <a:xfrm>
              <a:off x="97424" y="4881088"/>
              <a:ext cx="4216091"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Vectors are grounded in experience.</a:t>
              </a:r>
            </a:p>
            <a:p>
              <a:endParaRPr lang="en-US" sz="2200" dirty="0"/>
            </a:p>
            <a:p>
              <a:pPr marL="342900" indent="-342900">
                <a:buFont typeface="Arial" panose="020B0604020202020204" pitchFamily="34" charset="0"/>
                <a:buChar char="•"/>
              </a:pPr>
              <a:r>
                <a:rPr lang="en-US" sz="2200" dirty="0"/>
                <a:t>Meaning relative to predictions.</a:t>
              </a:r>
            </a:p>
          </p:txBody>
        </p:sp>
      </p:grpSp>
      <p:sp>
        <p:nvSpPr>
          <p:cNvPr id="3" name="Slide Number Placeholder 2"/>
          <p:cNvSpPr>
            <a:spLocks noGrp="1"/>
          </p:cNvSpPr>
          <p:nvPr>
            <p:ph type="sldNum" sz="quarter" idx="12"/>
          </p:nvPr>
        </p:nvSpPr>
        <p:spPr/>
        <p:txBody>
          <a:bodyPr/>
          <a:lstStyle/>
          <a:p>
            <a:fld id="{6BA20098-320B-459E-801E-54E5791438C8}" type="slidenum">
              <a:rPr lang="en-US" smtClean="0"/>
              <a:t>12</a:t>
            </a:fld>
            <a:endParaRPr lang="en-US"/>
          </a:p>
        </p:txBody>
      </p:sp>
    </p:spTree>
    <p:extLst>
      <p:ext uri="{BB962C8B-B14F-4D97-AF65-F5344CB8AC3E}">
        <p14:creationId xmlns:p14="http://schemas.microsoft.com/office/powerpoint/2010/main" val="6949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80108"/>
            <a:ext cx="10515600" cy="1325563"/>
          </a:xfrm>
        </p:spPr>
        <p:txBody>
          <a:bodyPr>
            <a:noAutofit/>
          </a:bodyPr>
          <a:lstStyle/>
          <a:p>
            <a:pPr algn="ctr"/>
            <a:r>
              <a:rPr lang="en-US" sz="6000" b="1" dirty="0"/>
              <a:t>Common Open-Source DL Frameworks</a:t>
            </a:r>
          </a:p>
        </p:txBody>
      </p:sp>
      <p:sp>
        <p:nvSpPr>
          <p:cNvPr id="5" name="Text Placeholder 4"/>
          <p:cNvSpPr>
            <a:spLocks noGrp="1"/>
          </p:cNvSpPr>
          <p:nvPr>
            <p:ph type="body" idx="1"/>
          </p:nvPr>
        </p:nvSpPr>
        <p:spPr>
          <a:xfrm>
            <a:off x="763588" y="1414463"/>
            <a:ext cx="5157787" cy="823912"/>
          </a:xfrm>
        </p:spPr>
        <p:txBody>
          <a:bodyPr>
            <a:normAutofit/>
          </a:bodyPr>
          <a:lstStyle/>
          <a:p>
            <a:pPr algn="ctr"/>
            <a:endParaRPr lang="en-US" sz="3600" dirty="0"/>
          </a:p>
          <a:p>
            <a:pPr algn="ctr"/>
            <a:endParaRPr lang="en-US" sz="3600" dirty="0"/>
          </a:p>
        </p:txBody>
      </p:sp>
      <p:graphicFrame>
        <p:nvGraphicFramePr>
          <p:cNvPr id="9" name="Content Placeholder 8"/>
          <p:cNvGraphicFramePr>
            <a:graphicFrameLocks noGrp="1"/>
          </p:cNvGraphicFramePr>
          <p:nvPr>
            <p:ph sz="half" idx="2"/>
            <p:extLst/>
          </p:nvPr>
        </p:nvGraphicFramePr>
        <p:xfrm>
          <a:off x="839788" y="2640806"/>
          <a:ext cx="10514012" cy="3283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quarter" idx="3"/>
          </p:nvPr>
        </p:nvSpPr>
        <p:spPr>
          <a:xfrm>
            <a:off x="4823791" y="2360017"/>
            <a:ext cx="5000625" cy="561578"/>
          </a:xfrm>
          <a:solidFill>
            <a:schemeClr val="bg1"/>
          </a:solidFill>
        </p:spPr>
        <p:txBody>
          <a:bodyPr>
            <a:noAutofit/>
          </a:bodyPr>
          <a:lstStyle/>
          <a:p>
            <a:pPr algn="ctr"/>
            <a:r>
              <a:rPr lang="en-US" sz="3600" u="sng" dirty="0"/>
              <a:t>Symbolic</a:t>
            </a:r>
          </a:p>
        </p:txBody>
      </p:sp>
      <p:sp>
        <p:nvSpPr>
          <p:cNvPr id="12" name="Text Placeholder 6"/>
          <p:cNvSpPr txBox="1">
            <a:spLocks/>
          </p:cNvSpPr>
          <p:nvPr/>
        </p:nvSpPr>
        <p:spPr>
          <a:xfrm>
            <a:off x="516834" y="2459237"/>
            <a:ext cx="3414851" cy="561578"/>
          </a:xfrm>
          <a:prstGeom prst="rect">
            <a:avLst/>
          </a:prstGeom>
          <a:solidFill>
            <a:schemeClr val="bg1"/>
          </a:solidFill>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3600" u="sng" dirty="0"/>
              <a:t>Non-symbolic</a:t>
            </a:r>
          </a:p>
        </p:txBody>
      </p:sp>
      <p:sp>
        <p:nvSpPr>
          <p:cNvPr id="3" name="Slide Number Placeholder 2"/>
          <p:cNvSpPr>
            <a:spLocks noGrp="1"/>
          </p:cNvSpPr>
          <p:nvPr>
            <p:ph type="sldNum" sz="quarter" idx="12"/>
          </p:nvPr>
        </p:nvSpPr>
        <p:spPr/>
        <p:txBody>
          <a:bodyPr/>
          <a:lstStyle/>
          <a:p>
            <a:fld id="{6BA20098-320B-459E-801E-54E5791438C8}" type="slidenum">
              <a:rPr lang="en-US" smtClean="0"/>
              <a:t>13</a:t>
            </a:fld>
            <a:endParaRPr lang="en-US"/>
          </a:p>
        </p:txBody>
      </p:sp>
    </p:spTree>
    <p:extLst>
      <p:ext uri="{BB962C8B-B14F-4D97-AF65-F5344CB8AC3E}">
        <p14:creationId xmlns:p14="http://schemas.microsoft.com/office/powerpoint/2010/main" val="400116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063" y="3126719"/>
            <a:ext cx="10515600" cy="1325563"/>
          </a:xfrm>
        </p:spPr>
        <p:txBody>
          <a:bodyPr>
            <a:normAutofit/>
          </a:bodyPr>
          <a:lstStyle/>
          <a:p>
            <a:pPr algn="ctr"/>
            <a:r>
              <a:rPr lang="en-US" b="1" dirty="0"/>
              <a:t>Deep learning and computer vision</a:t>
            </a:r>
            <a:br>
              <a:rPr lang="en-US" b="1" dirty="0"/>
            </a:br>
            <a:endParaRPr lang="en-US" b="1" dirty="0"/>
          </a:p>
        </p:txBody>
      </p:sp>
      <p:sp>
        <p:nvSpPr>
          <p:cNvPr id="3" name="Slide Number Placeholder 2"/>
          <p:cNvSpPr>
            <a:spLocks noGrp="1"/>
          </p:cNvSpPr>
          <p:nvPr>
            <p:ph type="sldNum" sz="quarter" idx="12"/>
          </p:nvPr>
        </p:nvSpPr>
        <p:spPr/>
        <p:txBody>
          <a:bodyPr/>
          <a:lstStyle/>
          <a:p>
            <a:fld id="{6BA20098-320B-459E-801E-54E5791438C8}" type="slidenum">
              <a:rPr lang="en-US" smtClean="0"/>
              <a:t>14</a:t>
            </a:fld>
            <a:endParaRPr lang="en-US" dirty="0"/>
          </a:p>
        </p:txBody>
      </p:sp>
    </p:spTree>
    <p:extLst>
      <p:ext uri="{BB962C8B-B14F-4D97-AF65-F5344CB8AC3E}">
        <p14:creationId xmlns:p14="http://schemas.microsoft.com/office/powerpoint/2010/main" val="322412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57" y="146416"/>
            <a:ext cx="10515600" cy="1325563"/>
          </a:xfrm>
        </p:spPr>
        <p:txBody>
          <a:bodyPr/>
          <a:lstStyle/>
          <a:p>
            <a:pPr algn="ctr"/>
            <a:r>
              <a:rPr lang="en-US" b="1" dirty="0"/>
              <a:t>Vision is hard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348" y="2116526"/>
            <a:ext cx="3084779" cy="3084779"/>
          </a:xfrm>
          <a:prstGeom prst="rect">
            <a:avLst/>
          </a:prstGeom>
        </p:spPr>
      </p:pic>
      <p:sp>
        <p:nvSpPr>
          <p:cNvPr id="8" name="TextBox 7"/>
          <p:cNvSpPr txBox="1"/>
          <p:nvPr/>
        </p:nvSpPr>
        <p:spPr>
          <a:xfrm>
            <a:off x="5974751" y="3658915"/>
            <a:ext cx="397997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C84D5F"/>
                </a:solidFill>
              </a:rPr>
              <a:t>Even harder for 3D objects.</a:t>
            </a:r>
          </a:p>
          <a:p>
            <a:pPr marL="285750" indent="-285750">
              <a:buFont typeface="Arial" panose="020B0604020202020204" pitchFamily="34" charset="0"/>
              <a:buChar char="•"/>
            </a:pPr>
            <a:r>
              <a:rPr lang="en-US" sz="2800" dirty="0">
                <a:solidFill>
                  <a:srgbClr val="C84D5F"/>
                </a:solidFill>
              </a:rPr>
              <a:t>You move a bit, and everything changes.</a:t>
            </a:r>
          </a:p>
        </p:txBody>
      </p:sp>
      <p:sp>
        <p:nvSpPr>
          <p:cNvPr id="11" name="TextBox 10"/>
          <p:cNvSpPr txBox="1"/>
          <p:nvPr/>
        </p:nvSpPr>
        <p:spPr>
          <a:xfrm>
            <a:off x="5589978" y="2009527"/>
            <a:ext cx="4749517" cy="1384995"/>
          </a:xfrm>
          <a:prstGeom prst="rect">
            <a:avLst/>
          </a:prstGeom>
          <a:noFill/>
        </p:spPr>
        <p:txBody>
          <a:bodyPr wrap="none" rtlCol="0">
            <a:spAutoFit/>
          </a:bodyPr>
          <a:lstStyle/>
          <a:p>
            <a:r>
              <a:rPr lang="en-US" sz="2800" dirty="0"/>
              <a:t>How a computer sees an image</a:t>
            </a:r>
            <a:br>
              <a:rPr lang="en-US" sz="2800" dirty="0"/>
            </a:br>
            <a:br>
              <a:rPr lang="en-US" sz="2800" dirty="0"/>
            </a:br>
            <a:r>
              <a:rPr lang="en-US" sz="2800" dirty="0"/>
              <a:t> </a:t>
            </a:r>
            <a:r>
              <a:rPr lang="en-US" sz="2800" dirty="0">
                <a:latin typeface="Times New Roman"/>
                <a:cs typeface="Times New Roman"/>
              </a:rPr>
              <a:t>[22, 81, 44, 88, 17, 0, ..., 45]</a:t>
            </a:r>
            <a:endParaRPr lang="en-US" sz="2800" dirty="0"/>
          </a:p>
        </p:txBody>
      </p:sp>
      <p:sp>
        <p:nvSpPr>
          <p:cNvPr id="3" name="TextBox 2"/>
          <p:cNvSpPr txBox="1"/>
          <p:nvPr/>
        </p:nvSpPr>
        <p:spPr>
          <a:xfrm>
            <a:off x="1819894" y="5201305"/>
            <a:ext cx="3937687" cy="1200329"/>
          </a:xfrm>
          <a:prstGeom prst="rect">
            <a:avLst/>
          </a:prstGeom>
          <a:noFill/>
        </p:spPr>
        <p:txBody>
          <a:bodyPr wrap="square" rtlCol="0">
            <a:spAutoFit/>
          </a:bodyPr>
          <a:lstStyle/>
          <a:p>
            <a:pPr algn="ctr"/>
            <a:r>
              <a:rPr lang="en-US" sz="2400" dirty="0"/>
              <a:t>Example from MNIST handwritten digit dataset [LeCun and Cortes, 1998].</a:t>
            </a:r>
          </a:p>
        </p:txBody>
      </p:sp>
      <p:sp>
        <p:nvSpPr>
          <p:cNvPr id="4" name="TextBox 3"/>
          <p:cNvSpPr txBox="1"/>
          <p:nvPr/>
        </p:nvSpPr>
        <p:spPr>
          <a:xfrm>
            <a:off x="1656733" y="1287313"/>
            <a:ext cx="8682762" cy="523220"/>
          </a:xfrm>
          <a:prstGeom prst="rect">
            <a:avLst/>
          </a:prstGeom>
          <a:noFill/>
        </p:spPr>
        <p:txBody>
          <a:bodyPr wrap="none" rtlCol="0">
            <a:spAutoFit/>
          </a:bodyPr>
          <a:lstStyle/>
          <a:p>
            <a:r>
              <a:rPr lang="en-US" sz="2800" dirty="0"/>
              <a:t>Vision is hard because images are big matrices of numbers.</a:t>
            </a:r>
          </a:p>
        </p:txBody>
      </p:sp>
      <p:sp>
        <p:nvSpPr>
          <p:cNvPr id="6" name="Slide Number Placeholder 5"/>
          <p:cNvSpPr>
            <a:spLocks noGrp="1"/>
          </p:cNvSpPr>
          <p:nvPr>
            <p:ph type="sldNum" sz="quarter" idx="12"/>
          </p:nvPr>
        </p:nvSpPr>
        <p:spPr/>
        <p:txBody>
          <a:bodyPr/>
          <a:lstStyle/>
          <a:p>
            <a:fld id="{6BA20098-320B-459E-801E-54E5791438C8}" type="slidenum">
              <a:rPr lang="en-US" smtClean="0"/>
              <a:t>15</a:t>
            </a:fld>
            <a:endParaRPr lang="en-US" dirty="0"/>
          </a:p>
        </p:txBody>
      </p:sp>
    </p:spTree>
    <p:extLst>
      <p:ext uri="{BB962C8B-B14F-4D97-AF65-F5344CB8AC3E}">
        <p14:creationId xmlns:p14="http://schemas.microsoft.com/office/powerpoint/2010/main" val="326640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618" y="86622"/>
            <a:ext cx="10515600" cy="1325563"/>
          </a:xfrm>
        </p:spPr>
        <p:txBody>
          <a:bodyPr>
            <a:normAutofit/>
          </a:bodyPr>
          <a:lstStyle/>
          <a:p>
            <a:pPr algn="ctr"/>
            <a:r>
              <a:rPr lang="en-US" b="1" dirty="0"/>
              <a:t>RBM: Unsupervised Model</a:t>
            </a:r>
          </a:p>
        </p:txBody>
      </p:sp>
      <p:sp>
        <p:nvSpPr>
          <p:cNvPr id="65" name="TextBox 64"/>
          <p:cNvSpPr txBox="1"/>
          <p:nvPr/>
        </p:nvSpPr>
        <p:spPr>
          <a:xfrm>
            <a:off x="1736087" y="1680481"/>
            <a:ext cx="3998584" cy="230832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Stochastic binary neuron</a:t>
            </a:r>
          </a:p>
          <a:p>
            <a:endParaRPr lang="en-US" sz="2400" dirty="0"/>
          </a:p>
          <a:p>
            <a:pPr marL="342900" indent="-342900">
              <a:buFont typeface="Wingdings" panose="05000000000000000000" pitchFamily="2" charset="2"/>
              <a:buChar char="q"/>
            </a:pPr>
            <a:r>
              <a:rPr lang="en-US" sz="2400" dirty="0"/>
              <a:t>Probabilistically outputs 0 (turns off) or 1 (turns on) based on the weight of the inputs from on units. </a:t>
            </a:r>
          </a:p>
        </p:txBody>
      </p:sp>
      <p:grpSp>
        <p:nvGrpSpPr>
          <p:cNvPr id="3" name="Group 2"/>
          <p:cNvGrpSpPr/>
          <p:nvPr/>
        </p:nvGrpSpPr>
        <p:grpSpPr>
          <a:xfrm>
            <a:off x="7534541" y="1987583"/>
            <a:ext cx="1318055" cy="1384322"/>
            <a:chOff x="928297" y="1970601"/>
            <a:chExt cx="1318055" cy="1384322"/>
          </a:xfrm>
        </p:grpSpPr>
        <p:grpSp>
          <p:nvGrpSpPr>
            <p:cNvPr id="55" name="Group 54"/>
            <p:cNvGrpSpPr/>
            <p:nvPr/>
          </p:nvGrpSpPr>
          <p:grpSpPr>
            <a:xfrm>
              <a:off x="1230552" y="2293767"/>
              <a:ext cx="685916" cy="613780"/>
              <a:chOff x="706023" y="3489023"/>
              <a:chExt cx="685916" cy="613780"/>
            </a:xfrm>
          </p:grpSpPr>
          <p:sp>
            <p:nvSpPr>
              <p:cNvPr id="56" name="Oval 5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57" name="TextBox 5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57" name="TextBox 5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3"/>
                    <a:stretch>
                      <a:fillRect l="-29358" t="-118462" r="-80734" b="-181538"/>
                    </a:stretch>
                  </a:blipFill>
                </p:spPr>
                <p:txBody>
                  <a:bodyPr/>
                  <a:lstStyle/>
                  <a:p>
                    <a:r>
                      <a:rPr lang="en-US">
                        <a:noFill/>
                      </a:rPr>
                      <a:t> </a:t>
                    </a:r>
                  </a:p>
                </p:txBody>
              </p:sp>
            </mc:Fallback>
          </mc:AlternateContent>
        </p:grpSp>
        <p:cxnSp>
          <p:nvCxnSpPr>
            <p:cNvPr id="59" name="Straight Connector 58"/>
            <p:cNvCxnSpPr>
              <a:endCxn id="56" idx="3"/>
            </p:cNvCxnSpPr>
            <p:nvPr/>
          </p:nvCxnSpPr>
          <p:spPr>
            <a:xfrm flipV="1">
              <a:off x="928297" y="2817661"/>
              <a:ext cx="402705"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6" idx="4"/>
            </p:cNvCxnSpPr>
            <p:nvPr/>
          </p:nvCxnSpPr>
          <p:spPr>
            <a:xfrm flipV="1">
              <a:off x="1573510" y="2907547"/>
              <a:ext cx="0" cy="44737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56" idx="5"/>
            </p:cNvCxnSpPr>
            <p:nvPr/>
          </p:nvCxnSpPr>
          <p:spPr>
            <a:xfrm flipH="1" flipV="1">
              <a:off x="1816018" y="2817661"/>
              <a:ext cx="430334"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6" idx="0"/>
            </p:cNvCxnSpPr>
            <p:nvPr/>
          </p:nvCxnSpPr>
          <p:spPr>
            <a:xfrm flipH="1" flipV="1">
              <a:off x="1570299" y="1970601"/>
              <a:ext cx="3211" cy="32316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063195" y="4110229"/>
            <a:ext cx="8145177" cy="2585323"/>
            <a:chOff x="539194" y="4110228"/>
            <a:chExt cx="8145177" cy="2585323"/>
          </a:xfrm>
        </p:grpSpPr>
        <p:sp>
          <p:nvSpPr>
            <p:cNvPr id="33" name="TextBox 32"/>
            <p:cNvSpPr txBox="1"/>
            <p:nvPr/>
          </p:nvSpPr>
          <p:spPr>
            <a:xfrm>
              <a:off x="4042094" y="4110228"/>
              <a:ext cx="4642277" cy="2585323"/>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Limit connections to be from one layer to the next.</a:t>
              </a:r>
            </a:p>
            <a:p>
              <a:pPr marL="342900" indent="-342900">
                <a:buFont typeface="Wingdings" panose="05000000000000000000" pitchFamily="2" charset="2"/>
                <a:buChar char="q"/>
              </a:pPr>
              <a:r>
                <a:rPr lang="en-US" sz="2400" dirty="0"/>
                <a:t>Fast because decisions are made locally.</a:t>
              </a:r>
            </a:p>
            <a:p>
              <a:pPr marL="342900" indent="-342900">
                <a:buFont typeface="Wingdings" panose="05000000000000000000" pitchFamily="2" charset="2"/>
                <a:buChar char="q"/>
              </a:pPr>
              <a:r>
                <a:rPr lang="en-US" sz="2400" dirty="0"/>
                <a:t>Trained in an unsupervised way to reproduce the data.</a:t>
              </a:r>
            </a:p>
            <a:p>
              <a:pPr marL="285750" indent="-285750">
                <a:buFont typeface="Wingdings" panose="05000000000000000000" pitchFamily="2" charset="2"/>
                <a:buChar char="q"/>
              </a:pPr>
              <a:endParaRPr lang="en-US" dirty="0"/>
            </a:p>
          </p:txBody>
        </p:sp>
        <p:grpSp>
          <p:nvGrpSpPr>
            <p:cNvPr id="5" name="Group 4"/>
            <p:cNvGrpSpPr/>
            <p:nvPr/>
          </p:nvGrpSpPr>
          <p:grpSpPr>
            <a:xfrm>
              <a:off x="539194" y="4571874"/>
              <a:ext cx="3132147" cy="1669222"/>
              <a:chOff x="539194" y="4571874"/>
              <a:chExt cx="3132147" cy="1669222"/>
            </a:xfrm>
          </p:grpSpPr>
          <p:grpSp>
            <p:nvGrpSpPr>
              <p:cNvPr id="72" name="Group 71"/>
              <p:cNvGrpSpPr/>
              <p:nvPr/>
            </p:nvGrpSpPr>
            <p:grpSpPr>
              <a:xfrm>
                <a:off x="547285" y="5627316"/>
                <a:ext cx="3124056" cy="613780"/>
                <a:chOff x="899759" y="2422804"/>
                <a:chExt cx="3124056" cy="613780"/>
              </a:xfrm>
            </p:grpSpPr>
            <p:grpSp>
              <p:nvGrpSpPr>
                <p:cNvPr id="73" name="Group 72"/>
                <p:cNvGrpSpPr/>
                <p:nvPr/>
              </p:nvGrpSpPr>
              <p:grpSpPr>
                <a:xfrm>
                  <a:off x="899759" y="2422804"/>
                  <a:ext cx="685916" cy="613780"/>
                  <a:chOff x="706023" y="3489023"/>
                  <a:chExt cx="685916" cy="613780"/>
                </a:xfrm>
              </p:grpSpPr>
              <p:sp>
                <p:nvSpPr>
                  <p:cNvPr id="80" name="Oval 7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1" name="TextBox 80"/>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1" name="TextBox 80"/>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5"/>
                        <a:stretch>
                          <a:fillRect l="-28182" t="-116667" r="-80000" b="-177273"/>
                        </a:stretch>
                      </a:blipFill>
                    </p:spPr>
                    <p:txBody>
                      <a:bodyPr/>
                      <a:lstStyle/>
                      <a:p>
                        <a:r>
                          <a:rPr lang="en-US">
                            <a:noFill/>
                          </a:rPr>
                          <a:t> </a:t>
                        </a:r>
                      </a:p>
                    </p:txBody>
                  </p:sp>
                </mc:Fallback>
              </mc:AlternateContent>
            </p:grpSp>
            <p:grpSp>
              <p:nvGrpSpPr>
                <p:cNvPr id="74" name="Group 73"/>
                <p:cNvGrpSpPr/>
                <p:nvPr/>
              </p:nvGrpSpPr>
              <p:grpSpPr>
                <a:xfrm>
                  <a:off x="2118829" y="2422804"/>
                  <a:ext cx="685916" cy="613780"/>
                  <a:chOff x="706023" y="3489023"/>
                  <a:chExt cx="685916" cy="613780"/>
                </a:xfrm>
              </p:grpSpPr>
              <p:sp>
                <p:nvSpPr>
                  <p:cNvPr id="78" name="Oval 7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79" name="TextBox 78"/>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79" name="TextBox 78"/>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6"/>
                        <a:stretch>
                          <a:fillRect l="-28182" t="-116667" r="-80000" b="-177273"/>
                        </a:stretch>
                      </a:blipFill>
                    </p:spPr>
                    <p:txBody>
                      <a:bodyPr/>
                      <a:lstStyle/>
                      <a:p>
                        <a:r>
                          <a:rPr lang="en-US">
                            <a:noFill/>
                          </a:rPr>
                          <a:t> </a:t>
                        </a:r>
                      </a:p>
                    </p:txBody>
                  </p:sp>
                </mc:Fallback>
              </mc:AlternateContent>
            </p:grpSp>
            <p:grpSp>
              <p:nvGrpSpPr>
                <p:cNvPr id="75" name="Group 74"/>
                <p:cNvGrpSpPr/>
                <p:nvPr/>
              </p:nvGrpSpPr>
              <p:grpSpPr>
                <a:xfrm>
                  <a:off x="3337899" y="2422804"/>
                  <a:ext cx="685916" cy="613780"/>
                  <a:chOff x="706023" y="3489023"/>
                  <a:chExt cx="685916" cy="613780"/>
                </a:xfrm>
              </p:grpSpPr>
              <p:sp>
                <p:nvSpPr>
                  <p:cNvPr id="76" name="Oval 7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77" name="TextBox 7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77" name="TextBox 7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7"/>
                        <a:stretch>
                          <a:fillRect l="-29091" t="-116667" r="-79091" b="-177273"/>
                        </a:stretch>
                      </a:blipFill>
                    </p:spPr>
                    <p:txBody>
                      <a:bodyPr/>
                      <a:lstStyle/>
                      <a:p>
                        <a:r>
                          <a:rPr lang="en-US">
                            <a:noFill/>
                          </a:rPr>
                          <a:t> </a:t>
                        </a:r>
                      </a:p>
                    </p:txBody>
                  </p:sp>
                </mc:Fallback>
              </mc:AlternateContent>
            </p:grpSp>
          </p:grpSp>
          <p:grpSp>
            <p:nvGrpSpPr>
              <p:cNvPr id="82" name="Group 81"/>
              <p:cNvGrpSpPr/>
              <p:nvPr/>
            </p:nvGrpSpPr>
            <p:grpSpPr>
              <a:xfrm>
                <a:off x="539194" y="4571874"/>
                <a:ext cx="3124056" cy="613780"/>
                <a:chOff x="899759" y="2422804"/>
                <a:chExt cx="3124056" cy="613780"/>
              </a:xfrm>
            </p:grpSpPr>
            <p:grpSp>
              <p:nvGrpSpPr>
                <p:cNvPr id="83" name="Group 82"/>
                <p:cNvGrpSpPr/>
                <p:nvPr/>
              </p:nvGrpSpPr>
              <p:grpSpPr>
                <a:xfrm>
                  <a:off x="899759" y="2422804"/>
                  <a:ext cx="685916" cy="613780"/>
                  <a:chOff x="706023" y="3489023"/>
                  <a:chExt cx="685916" cy="613780"/>
                </a:xfrm>
              </p:grpSpPr>
              <p:sp>
                <p:nvSpPr>
                  <p:cNvPr id="90" name="Oval 8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91" name="TextBox 90"/>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91" name="TextBox 90"/>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8"/>
                        <a:stretch>
                          <a:fillRect l="-29091" t="-116667" r="-79091" b="-177273"/>
                        </a:stretch>
                      </a:blipFill>
                    </p:spPr>
                    <p:txBody>
                      <a:bodyPr/>
                      <a:lstStyle/>
                      <a:p>
                        <a:r>
                          <a:rPr lang="en-US">
                            <a:noFill/>
                          </a:rPr>
                          <a:t> </a:t>
                        </a:r>
                      </a:p>
                    </p:txBody>
                  </p:sp>
                </mc:Fallback>
              </mc:AlternateContent>
            </p:grpSp>
            <p:grpSp>
              <p:nvGrpSpPr>
                <p:cNvPr id="84" name="Group 83"/>
                <p:cNvGrpSpPr/>
                <p:nvPr/>
              </p:nvGrpSpPr>
              <p:grpSpPr>
                <a:xfrm>
                  <a:off x="2118829" y="2422804"/>
                  <a:ext cx="685916" cy="613780"/>
                  <a:chOff x="706023" y="3489023"/>
                  <a:chExt cx="685916" cy="613780"/>
                </a:xfrm>
              </p:grpSpPr>
              <p:sp>
                <p:nvSpPr>
                  <p:cNvPr id="88" name="Oval 8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9" name="TextBox 88"/>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9" name="TextBox 88"/>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9"/>
                        <a:stretch>
                          <a:fillRect l="-29091" t="-116667" r="-79091" b="-177273"/>
                        </a:stretch>
                      </a:blipFill>
                    </p:spPr>
                    <p:txBody>
                      <a:bodyPr/>
                      <a:lstStyle/>
                      <a:p>
                        <a:r>
                          <a:rPr lang="en-US">
                            <a:noFill/>
                          </a:rPr>
                          <a:t> </a:t>
                        </a:r>
                      </a:p>
                    </p:txBody>
                  </p:sp>
                </mc:Fallback>
              </mc:AlternateContent>
            </p:grpSp>
            <p:grpSp>
              <p:nvGrpSpPr>
                <p:cNvPr id="85" name="Group 84"/>
                <p:cNvGrpSpPr/>
                <p:nvPr/>
              </p:nvGrpSpPr>
              <p:grpSpPr>
                <a:xfrm>
                  <a:off x="3337899" y="2422804"/>
                  <a:ext cx="685916" cy="613780"/>
                  <a:chOff x="706023" y="3489023"/>
                  <a:chExt cx="685916" cy="613780"/>
                </a:xfrm>
              </p:grpSpPr>
              <p:sp>
                <p:nvSpPr>
                  <p:cNvPr id="86" name="Oval 8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87" name="TextBox 86"/>
                      <p:cNvSpPr txBox="1"/>
                      <p:nvPr/>
                    </p:nvSpPr>
                    <p:spPr>
                      <a:xfrm>
                        <a:off x="714114" y="3595858"/>
                        <a:ext cx="66973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type m:val="lin"/>
                                  <m:ctrlPr>
                                    <a:rPr lang="en-US" sz="2000" i="1">
                                      <a:latin typeface="Cambria Math" panose="02040503050406030204" pitchFamily="18" charset="0"/>
                                    </a:rPr>
                                  </m:ctrlPr>
                                </m:fPr>
                                <m:num>
                                  <m:r>
                                    <a:rPr lang="en-US" sz="2000" i="1">
                                      <a:latin typeface="Cambria Math" panose="02040503050406030204" pitchFamily="18" charset="0"/>
                                    </a:rPr>
                                    <m:t>0</m:t>
                                  </m:r>
                                </m:num>
                                <m:den>
                                  <m:r>
                                    <a:rPr lang="en-US" sz="2000" i="1">
                                      <a:latin typeface="Cambria Math" panose="02040503050406030204" pitchFamily="18" charset="0"/>
                                    </a:rPr>
                                    <m:t>1</m:t>
                                  </m:r>
                                </m:den>
                              </m:f>
                            </m:oMath>
                          </m:oMathPara>
                        </a14:m>
                        <a:endParaRPr lang="en-US" sz="2000" dirty="0"/>
                      </a:p>
                    </p:txBody>
                  </p:sp>
                </mc:Choice>
                <mc:Fallback xmlns="">
                  <p:sp>
                    <p:nvSpPr>
                      <p:cNvPr id="87" name="TextBox 86"/>
                      <p:cNvSpPr txBox="1">
                        <a:spLocks noRot="1" noChangeAspect="1" noMove="1" noResize="1" noEditPoints="1" noAdjustHandles="1" noChangeArrowheads="1" noChangeShapeType="1" noTextEdit="1"/>
                      </p:cNvSpPr>
                      <p:nvPr/>
                    </p:nvSpPr>
                    <p:spPr>
                      <a:xfrm>
                        <a:off x="714114" y="3595858"/>
                        <a:ext cx="669734" cy="400110"/>
                      </a:xfrm>
                      <a:prstGeom prst="rect">
                        <a:avLst/>
                      </a:prstGeom>
                      <a:blipFill rotWithShape="0">
                        <a:blip r:embed="rId10"/>
                        <a:stretch>
                          <a:fillRect l="-29091" t="-116667" r="-79091" b="-177273"/>
                        </a:stretch>
                      </a:blipFill>
                    </p:spPr>
                    <p:txBody>
                      <a:bodyPr/>
                      <a:lstStyle/>
                      <a:p>
                        <a:r>
                          <a:rPr lang="en-US">
                            <a:noFill/>
                          </a:rPr>
                          <a:t> </a:t>
                        </a:r>
                      </a:p>
                    </p:txBody>
                  </p:sp>
                </mc:Fallback>
              </mc:AlternateContent>
            </p:grpSp>
          </p:grpSp>
          <p:cxnSp>
            <p:nvCxnSpPr>
              <p:cNvPr id="92" name="Straight Connector 91"/>
              <p:cNvCxnSpPr>
                <a:stCxn id="80" idx="0"/>
                <a:endCxn id="90" idx="4"/>
              </p:cNvCxnSpPr>
              <p:nvPr/>
            </p:nvCxnSpPr>
            <p:spPr>
              <a:xfrm flipH="1" flipV="1">
                <a:off x="88215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8" idx="0"/>
                <a:endCxn id="88" idx="4"/>
              </p:cNvCxnSpPr>
              <p:nvPr/>
            </p:nvCxnSpPr>
            <p:spPr>
              <a:xfrm flipH="1" flipV="1">
                <a:off x="210122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6" idx="0"/>
                <a:endCxn id="86" idx="4"/>
              </p:cNvCxnSpPr>
              <p:nvPr/>
            </p:nvCxnSpPr>
            <p:spPr>
              <a:xfrm flipH="1" flipV="1">
                <a:off x="332029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8" idx="7"/>
              </p:cNvCxnSpPr>
              <p:nvPr/>
            </p:nvCxnSpPr>
            <p:spPr>
              <a:xfrm flipV="1">
                <a:off x="2351821" y="5071629"/>
                <a:ext cx="735920"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188476" y="5071629"/>
                <a:ext cx="651147" cy="66252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0" idx="7"/>
              </p:cNvCxnSpPr>
              <p:nvPr/>
            </p:nvCxnSpPr>
            <p:spPr>
              <a:xfrm flipV="1">
                <a:off x="1132751" y="5071629"/>
                <a:ext cx="706872"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6" idx="1"/>
                <a:endCxn id="88" idx="5"/>
              </p:cNvCxnSpPr>
              <p:nvPr/>
            </p:nvCxnSpPr>
            <p:spPr>
              <a:xfrm flipH="1" flipV="1">
                <a:off x="2343730" y="5095768"/>
                <a:ext cx="742145" cy="62143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1" idx="3"/>
              </p:cNvCxnSpPr>
              <p:nvPr/>
            </p:nvCxnSpPr>
            <p:spPr>
              <a:xfrm flipV="1">
                <a:off x="1225110" y="5000362"/>
                <a:ext cx="1768406" cy="93384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77" idx="1"/>
              </p:cNvCxnSpPr>
              <p:nvPr/>
            </p:nvCxnSpPr>
            <p:spPr>
              <a:xfrm flipH="1" flipV="1">
                <a:off x="1233201" y="5000362"/>
                <a:ext cx="1760315" cy="93384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fld id="{6BA20098-320B-459E-801E-54E5791438C8}" type="slidenum">
              <a:rPr lang="en-US" smtClean="0"/>
              <a:t>16</a:t>
            </a:fld>
            <a:endParaRPr lang="en-US" dirty="0"/>
          </a:p>
        </p:txBody>
      </p:sp>
    </p:spTree>
    <p:extLst>
      <p:ext uri="{BB962C8B-B14F-4D97-AF65-F5344CB8AC3E}">
        <p14:creationId xmlns:p14="http://schemas.microsoft.com/office/powerpoint/2010/main" val="9432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604" y="93767"/>
            <a:ext cx="11653523" cy="896834"/>
          </a:xfrm>
        </p:spPr>
        <p:txBody>
          <a:bodyPr>
            <a:noAutofit/>
          </a:bodyPr>
          <a:lstStyle/>
          <a:p>
            <a:pPr algn="ctr"/>
            <a:r>
              <a:rPr lang="en-US" sz="6000" b="1" dirty="0"/>
              <a:t>Stack up the layers to make a DBN</a:t>
            </a:r>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394" y="1400456"/>
            <a:ext cx="4686954" cy="3880320"/>
          </a:xfrm>
          <a:prstGeom prst="rect">
            <a:avLst/>
          </a:prstGeom>
          <a:ln w="12700">
            <a:solidFill>
              <a:schemeClr val="tx1">
                <a:alpha val="99000"/>
              </a:schemeClr>
            </a:solidFill>
          </a:ln>
        </p:spPr>
      </p:pic>
      <p:sp>
        <p:nvSpPr>
          <p:cNvPr id="13" name="TextBox 12"/>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a:t>
            </a:r>
            <a:r>
              <a:rPr lang="fr-FR" dirty="0">
                <a:solidFill>
                  <a:schemeClr val="bg1">
                    <a:lumMod val="50000"/>
                  </a:schemeClr>
                </a:solidFill>
              </a:rPr>
              <a:t>Huang et al., Communications ACM 01/2014</a:t>
            </a:r>
            <a:endParaRPr lang="en-US"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6BA20098-320B-459E-801E-54E5791438C8}" type="slidenum">
              <a:rPr lang="en-US" smtClean="0"/>
              <a:t>17</a:t>
            </a:fld>
            <a:endParaRPr lang="en-US" dirty="0"/>
          </a:p>
        </p:txBody>
      </p:sp>
    </p:spTree>
    <p:extLst>
      <p:ext uri="{BB962C8B-B14F-4D97-AF65-F5344CB8AC3E}">
        <p14:creationId xmlns:p14="http://schemas.microsoft.com/office/powerpoint/2010/main" val="22805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201"/>
            <a:ext cx="10515600" cy="1325563"/>
          </a:xfrm>
        </p:spPr>
        <p:txBody>
          <a:bodyPr/>
          <a:lstStyle/>
          <a:p>
            <a:pPr algn="ctr"/>
            <a:r>
              <a:rPr lang="en-US" b="1" dirty="0"/>
              <a:t>Computer vision, scaling up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984" y="1097051"/>
            <a:ext cx="4764157" cy="4743577"/>
          </a:xfrm>
          <a:prstGeom prst="rect">
            <a:avLst/>
          </a:prstGeom>
        </p:spPr>
      </p:pic>
      <p:sp>
        <p:nvSpPr>
          <p:cNvPr id="5" name="TextBox 4"/>
          <p:cNvSpPr txBox="1"/>
          <p:nvPr/>
        </p:nvSpPr>
        <p:spPr>
          <a:xfrm>
            <a:off x="6460735" y="1178266"/>
            <a:ext cx="4149601" cy="1015663"/>
          </a:xfrm>
          <a:prstGeom prst="rect">
            <a:avLst/>
          </a:prstGeom>
          <a:noFill/>
        </p:spPr>
        <p:txBody>
          <a:bodyPr wrap="square" rtlCol="0">
            <a:spAutoFit/>
          </a:bodyPr>
          <a:lstStyle/>
          <a:p>
            <a:r>
              <a:rPr lang="en-US" sz="2000" dirty="0"/>
              <a:t>Unsupervised learning was scaled up by Honglak Lee et al. [2009] to learn high-level visual features.</a:t>
            </a:r>
          </a:p>
        </p:txBody>
      </p:sp>
      <p:sp>
        <p:nvSpPr>
          <p:cNvPr id="10" name="TextBox 9"/>
          <p:cNvSpPr txBox="1"/>
          <p:nvPr/>
        </p:nvSpPr>
        <p:spPr>
          <a:xfrm>
            <a:off x="2636109" y="5771760"/>
            <a:ext cx="1751185" cy="369332"/>
          </a:xfrm>
          <a:prstGeom prst="rect">
            <a:avLst/>
          </a:prstGeom>
          <a:noFill/>
        </p:spPr>
        <p:txBody>
          <a:bodyPr wrap="none" rtlCol="0">
            <a:spAutoFit/>
          </a:bodyPr>
          <a:lstStyle/>
          <a:p>
            <a:r>
              <a:rPr lang="en-US" dirty="0"/>
              <a:t>[Lee et al., 2009]</a:t>
            </a:r>
          </a:p>
        </p:txBody>
      </p:sp>
      <p:sp>
        <p:nvSpPr>
          <p:cNvPr id="3" name="TextBox 2"/>
          <p:cNvSpPr txBox="1"/>
          <p:nvPr/>
        </p:nvSpPr>
        <p:spPr>
          <a:xfrm>
            <a:off x="6460735" y="2431853"/>
            <a:ext cx="4027225" cy="4062651"/>
          </a:xfrm>
          <a:prstGeom prst="rect">
            <a:avLst/>
          </a:prstGeom>
          <a:noFill/>
        </p:spPr>
        <p:txBody>
          <a:bodyPr wrap="square" rtlCol="0">
            <a:spAutoFit/>
          </a:bodyPr>
          <a:lstStyle/>
          <a:p>
            <a:r>
              <a:rPr lang="en-US" sz="2000" dirty="0"/>
              <a:t>Further scaled up by Quoc Le et al. [2012]. </a:t>
            </a:r>
          </a:p>
          <a:p>
            <a:pPr marL="285750" indent="-285750">
              <a:buFont typeface="Arial" panose="020B0604020202020204" pitchFamily="34" charset="0"/>
              <a:buChar char="•"/>
            </a:pPr>
            <a:r>
              <a:rPr lang="en-US" sz="2000" dirty="0"/>
              <a:t>Used 1,000 machines (16,000 cores) running for 3 days to train 1 billion weights by watching YouTube videos.</a:t>
            </a:r>
          </a:p>
          <a:p>
            <a:pPr marL="285750" indent="-285750">
              <a:buFont typeface="Arial" panose="020B0604020202020204" pitchFamily="34" charset="0"/>
              <a:buChar char="•"/>
            </a:pPr>
            <a:r>
              <a:rPr lang="en-US" sz="2000" dirty="0"/>
              <a:t>The network learned to identify cats.</a:t>
            </a:r>
          </a:p>
          <a:p>
            <a:pPr marL="285750" indent="-285750">
              <a:buFont typeface="Arial" panose="020B0604020202020204" pitchFamily="34" charset="0"/>
              <a:buChar char="•"/>
            </a:pPr>
            <a:r>
              <a:rPr lang="en-US" sz="2000" dirty="0"/>
              <a:t>The network wasn’t told to look for cats, it naturally learned that cats were integral to online viewing.</a:t>
            </a:r>
          </a:p>
          <a:p>
            <a:endParaRPr lang="en-US" dirty="0"/>
          </a:p>
        </p:txBody>
      </p:sp>
      <p:sp>
        <p:nvSpPr>
          <p:cNvPr id="4" name="Slide Number Placeholder 3"/>
          <p:cNvSpPr>
            <a:spLocks noGrp="1"/>
          </p:cNvSpPr>
          <p:nvPr>
            <p:ph type="sldNum" sz="quarter" idx="12"/>
          </p:nvPr>
        </p:nvSpPr>
        <p:spPr/>
        <p:txBody>
          <a:bodyPr/>
          <a:lstStyle/>
          <a:p>
            <a:fld id="{6BA20098-320B-459E-801E-54E5791438C8}" type="slidenum">
              <a:rPr lang="en-US" smtClean="0"/>
              <a:t>18</a:t>
            </a:fld>
            <a:endParaRPr lang="en-US"/>
          </a:p>
        </p:txBody>
      </p:sp>
    </p:spTree>
    <p:extLst>
      <p:ext uri="{BB962C8B-B14F-4D97-AF65-F5344CB8AC3E}">
        <p14:creationId xmlns:p14="http://schemas.microsoft.com/office/powerpoint/2010/main" val="40930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p:nvPr/>
        </p:nvSpPr>
        <p:spPr>
          <a:xfrm>
            <a:off x="241680" y="-148711"/>
            <a:ext cx="11578907" cy="1082906"/>
          </a:xfrm>
          <a:prstGeom prst="rect">
            <a:avLst/>
          </a:prstGeom>
          <a:noFill/>
          <a:ln>
            <a:noFill/>
          </a:ln>
        </p:spPr>
        <p:txBody>
          <a:bodyPr lIns="121900" tIns="121900" rIns="121900" bIns="121900" anchor="t" anchorCtr="0">
            <a:noAutofit/>
          </a:bodyPr>
          <a:lstStyle/>
          <a:p>
            <a:pPr algn="ctr"/>
            <a:r>
              <a:rPr lang="en-US" sz="4800" dirty="0"/>
              <a:t>Supervised: </a:t>
            </a:r>
            <a:r>
              <a:rPr lang="en-US" sz="4800" dirty="0" err="1"/>
              <a:t>ConvNets</a:t>
            </a:r>
            <a:r>
              <a:rPr lang="en-US" sz="4800" dirty="0"/>
              <a:t> are everywhere</a:t>
            </a:r>
          </a:p>
        </p:txBody>
      </p:sp>
      <p:pic>
        <p:nvPicPr>
          <p:cNvPr id="257" name="Shape 257"/>
          <p:cNvPicPr preferRelativeResize="0"/>
          <p:nvPr/>
        </p:nvPicPr>
        <p:blipFill>
          <a:blip r:embed="rId3">
            <a:alphaModFix/>
          </a:blip>
          <a:stretch>
            <a:fillRect/>
          </a:stretch>
        </p:blipFill>
        <p:spPr>
          <a:xfrm>
            <a:off x="366240" y="899046"/>
            <a:ext cx="2908600" cy="2593733"/>
          </a:xfrm>
          <a:prstGeom prst="rect">
            <a:avLst/>
          </a:prstGeom>
          <a:noFill/>
          <a:ln w="9525" cap="flat" cmpd="sng">
            <a:solidFill>
              <a:schemeClr val="dk2"/>
            </a:solidFill>
            <a:prstDash val="solid"/>
            <a:round/>
            <a:headEnd type="none" w="med" len="med"/>
            <a:tailEnd type="none" w="med" len="med"/>
          </a:ln>
        </p:spPr>
      </p:pic>
      <p:sp>
        <p:nvSpPr>
          <p:cNvPr id="258" name="Shape 258"/>
          <p:cNvSpPr txBox="1"/>
          <p:nvPr/>
        </p:nvSpPr>
        <p:spPr>
          <a:xfrm>
            <a:off x="241680" y="3411618"/>
            <a:ext cx="3931600" cy="414400"/>
          </a:xfrm>
          <a:prstGeom prst="rect">
            <a:avLst/>
          </a:prstGeom>
          <a:noFill/>
          <a:ln>
            <a:noFill/>
          </a:ln>
        </p:spPr>
        <p:txBody>
          <a:bodyPr lIns="121900" tIns="121900" rIns="121900" bIns="121900" anchor="t" anchorCtr="0">
            <a:noAutofit/>
          </a:bodyPr>
          <a:lstStyle/>
          <a:p>
            <a:r>
              <a:rPr lang="en" sz="2400" dirty="0"/>
              <a:t>e.g. Google Photos search</a:t>
            </a:r>
          </a:p>
        </p:txBody>
      </p:sp>
      <p:pic>
        <p:nvPicPr>
          <p:cNvPr id="259" name="Shape 259"/>
          <p:cNvPicPr preferRelativeResize="0"/>
          <p:nvPr/>
        </p:nvPicPr>
        <p:blipFill>
          <a:blip r:embed="rId4">
            <a:alphaModFix/>
          </a:blip>
          <a:stretch>
            <a:fillRect/>
          </a:stretch>
        </p:blipFill>
        <p:spPr>
          <a:xfrm>
            <a:off x="3398000" y="1060234"/>
            <a:ext cx="7559032" cy="1689399"/>
          </a:xfrm>
          <a:prstGeom prst="rect">
            <a:avLst/>
          </a:prstGeom>
          <a:noFill/>
          <a:ln w="9525" cap="flat" cmpd="sng">
            <a:solidFill>
              <a:srgbClr val="000000"/>
            </a:solidFill>
            <a:prstDash val="solid"/>
            <a:round/>
            <a:headEnd type="none" w="med" len="med"/>
            <a:tailEnd type="none" w="med" len="med"/>
          </a:ln>
        </p:spPr>
      </p:pic>
      <p:sp>
        <p:nvSpPr>
          <p:cNvPr id="260" name="Shape 260"/>
          <p:cNvSpPr txBox="1"/>
          <p:nvPr/>
        </p:nvSpPr>
        <p:spPr>
          <a:xfrm>
            <a:off x="3325533" y="2648033"/>
            <a:ext cx="7393600" cy="414400"/>
          </a:xfrm>
          <a:prstGeom prst="rect">
            <a:avLst/>
          </a:prstGeom>
          <a:noFill/>
          <a:ln>
            <a:noFill/>
          </a:ln>
        </p:spPr>
        <p:txBody>
          <a:bodyPr lIns="121900" tIns="121900" rIns="121900" bIns="121900" anchor="t" anchorCtr="0">
            <a:noAutofit/>
          </a:bodyPr>
          <a:lstStyle/>
          <a:p>
            <a:r>
              <a:rPr lang="en" sz="2400"/>
              <a:t>Face Verification, Taigman et al. 2014 (FAIR)</a:t>
            </a:r>
          </a:p>
        </p:txBody>
      </p:sp>
      <p:pic>
        <p:nvPicPr>
          <p:cNvPr id="261" name="Shape 261"/>
          <p:cNvPicPr preferRelativeResize="0"/>
          <p:nvPr/>
        </p:nvPicPr>
        <p:blipFill>
          <a:blip r:embed="rId5">
            <a:alphaModFix/>
          </a:blip>
          <a:stretch>
            <a:fillRect/>
          </a:stretch>
        </p:blipFill>
        <p:spPr>
          <a:xfrm>
            <a:off x="4419601" y="3316933"/>
            <a:ext cx="6537431" cy="3160033"/>
          </a:xfrm>
          <a:prstGeom prst="rect">
            <a:avLst/>
          </a:prstGeom>
          <a:noFill/>
          <a:ln>
            <a:noFill/>
          </a:ln>
        </p:spPr>
      </p:pic>
      <p:sp>
        <p:nvSpPr>
          <p:cNvPr id="262" name="Shape 262"/>
          <p:cNvSpPr txBox="1"/>
          <p:nvPr/>
        </p:nvSpPr>
        <p:spPr>
          <a:xfrm>
            <a:off x="6839998" y="6360565"/>
            <a:ext cx="3931599" cy="414400"/>
          </a:xfrm>
          <a:prstGeom prst="rect">
            <a:avLst/>
          </a:prstGeom>
          <a:noFill/>
          <a:ln>
            <a:noFill/>
          </a:ln>
        </p:spPr>
        <p:txBody>
          <a:bodyPr lIns="121900" tIns="121900" rIns="121900" bIns="121900" anchor="t" anchorCtr="0">
            <a:noAutofit/>
          </a:bodyPr>
          <a:lstStyle/>
          <a:p>
            <a:r>
              <a:rPr lang="en" sz="2400" dirty="0"/>
              <a:t>Self-driving cars</a:t>
            </a:r>
          </a:p>
        </p:txBody>
      </p:sp>
      <p:pic>
        <p:nvPicPr>
          <p:cNvPr id="263" name="Shape 263"/>
          <p:cNvPicPr preferRelativeResize="0"/>
          <p:nvPr/>
        </p:nvPicPr>
        <p:blipFill>
          <a:blip r:embed="rId6">
            <a:alphaModFix/>
          </a:blip>
          <a:stretch>
            <a:fillRect/>
          </a:stretch>
        </p:blipFill>
        <p:spPr>
          <a:xfrm>
            <a:off x="343216" y="3939432"/>
            <a:ext cx="3181632" cy="2421133"/>
          </a:xfrm>
          <a:prstGeom prst="rect">
            <a:avLst/>
          </a:prstGeom>
          <a:noFill/>
          <a:ln>
            <a:noFill/>
          </a:ln>
        </p:spPr>
      </p:pic>
      <p:sp>
        <p:nvSpPr>
          <p:cNvPr id="264" name="Shape 264"/>
          <p:cNvSpPr txBox="1"/>
          <p:nvPr/>
        </p:nvSpPr>
        <p:spPr>
          <a:xfrm>
            <a:off x="241680" y="6208724"/>
            <a:ext cx="3931600" cy="414400"/>
          </a:xfrm>
          <a:prstGeom prst="rect">
            <a:avLst/>
          </a:prstGeom>
          <a:noFill/>
          <a:ln>
            <a:noFill/>
          </a:ln>
        </p:spPr>
        <p:txBody>
          <a:bodyPr lIns="121900" tIns="121900" rIns="121900" bIns="121900" anchor="t" anchorCtr="0">
            <a:noAutofit/>
          </a:bodyPr>
          <a:lstStyle/>
          <a:p>
            <a:r>
              <a:rPr lang="en" sz="2400" dirty="0"/>
              <a:t>[Goodfellow et al. 2014]</a:t>
            </a:r>
          </a:p>
        </p:txBody>
      </p:sp>
      <p:sp>
        <p:nvSpPr>
          <p:cNvPr id="11" name="Shape 160"/>
          <p:cNvSpPr txBox="1"/>
          <p:nvPr/>
        </p:nvSpPr>
        <p:spPr>
          <a:xfrm>
            <a:off x="-80311" y="6498017"/>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Tree>
    <p:extLst>
      <p:ext uri="{BB962C8B-B14F-4D97-AF65-F5344CB8AC3E}">
        <p14:creationId xmlns:p14="http://schemas.microsoft.com/office/powerpoint/2010/main" val="315666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303" y="1205346"/>
            <a:ext cx="5289833" cy="4894118"/>
          </a:xfrm>
          <a:solidFill>
            <a:schemeClr val="bg1"/>
          </a:solidFill>
        </p:spPr>
        <p:txBody>
          <a:bodyPr/>
          <a:lstStyle/>
          <a:p>
            <a:r>
              <a:rPr lang="en-US" b="1" dirty="0"/>
              <a:t>De-mystifying Deep Learning</a:t>
            </a:r>
            <a:br>
              <a:rPr lang="en-US" b="1" dirty="0"/>
            </a:br>
            <a:endParaRPr lang="en-US" b="1" dirty="0"/>
          </a:p>
        </p:txBody>
      </p:sp>
      <p:sp>
        <p:nvSpPr>
          <p:cNvPr id="5" name="Text Placeholder 4"/>
          <p:cNvSpPr>
            <a:spLocks noGrp="1"/>
          </p:cNvSpPr>
          <p:nvPr>
            <p:ph type="body" sz="quarter" idx="12"/>
          </p:nvPr>
        </p:nvSpPr>
        <p:spPr>
          <a:xfrm>
            <a:off x="180650" y="3683645"/>
            <a:ext cx="5378486" cy="1793104"/>
          </a:xfrm>
        </p:spPr>
        <p:txBody>
          <a:bodyPr/>
          <a:lstStyle/>
          <a:p>
            <a:r>
              <a:rPr lang="en-US" b="1" i="1" dirty="0"/>
              <a:t>Anusua Trivedi </a:t>
            </a:r>
          </a:p>
          <a:p>
            <a:r>
              <a:rPr lang="en-US" b="1" i="1" dirty="0"/>
              <a:t>Data Scientist</a:t>
            </a:r>
          </a:p>
          <a:p>
            <a:r>
              <a:rPr lang="en-US" b="1" i="1" dirty="0"/>
              <a:t>Email: antriv@microsoft.com Twitter: @</a:t>
            </a:r>
            <a:r>
              <a:rPr lang="en-US" b="1" i="1" dirty="0" err="1"/>
              <a:t>anurive</a:t>
            </a:r>
            <a:endParaRPr lang="en-US" b="1" i="1" dirty="0"/>
          </a:p>
          <a:p>
            <a:endParaRPr lang="en-US" b="1" dirty="0"/>
          </a:p>
        </p:txBody>
      </p:sp>
    </p:spTree>
    <p:extLst>
      <p:ext uri="{BB962C8B-B14F-4D97-AF65-F5344CB8AC3E}">
        <p14:creationId xmlns:p14="http://schemas.microsoft.com/office/powerpoint/2010/main" val="331850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p:nvPr/>
        </p:nvSpPr>
        <p:spPr>
          <a:xfrm>
            <a:off x="1421933" y="1901016"/>
            <a:ext cx="1275200" cy="36772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94" name="Shape 394"/>
          <p:cNvSpPr txBox="1"/>
          <p:nvPr/>
        </p:nvSpPr>
        <p:spPr>
          <a:xfrm>
            <a:off x="2137167" y="4967683"/>
            <a:ext cx="655600" cy="412800"/>
          </a:xfrm>
          <a:prstGeom prst="rect">
            <a:avLst/>
          </a:prstGeom>
          <a:noFill/>
          <a:ln>
            <a:noFill/>
          </a:ln>
        </p:spPr>
        <p:txBody>
          <a:bodyPr lIns="121900" tIns="121900" rIns="121900" bIns="121900" anchor="t" anchorCtr="0">
            <a:noAutofit/>
          </a:bodyPr>
          <a:lstStyle/>
          <a:p>
            <a:r>
              <a:rPr lang="en" sz="2400"/>
              <a:t>32</a:t>
            </a:r>
          </a:p>
        </p:txBody>
      </p:sp>
      <p:sp>
        <p:nvSpPr>
          <p:cNvPr id="395" name="Shape 395"/>
          <p:cNvSpPr txBox="1"/>
          <p:nvPr/>
        </p:nvSpPr>
        <p:spPr>
          <a:xfrm>
            <a:off x="2697133" y="2912649"/>
            <a:ext cx="655600" cy="376400"/>
          </a:xfrm>
          <a:prstGeom prst="rect">
            <a:avLst/>
          </a:prstGeom>
          <a:noFill/>
          <a:ln>
            <a:noFill/>
          </a:ln>
        </p:spPr>
        <p:txBody>
          <a:bodyPr lIns="121900" tIns="121900" rIns="121900" bIns="121900" anchor="t" anchorCtr="0">
            <a:noAutofit/>
          </a:bodyPr>
          <a:lstStyle/>
          <a:p>
            <a:r>
              <a:rPr lang="en" sz="2400"/>
              <a:t>32</a:t>
            </a:r>
          </a:p>
        </p:txBody>
      </p:sp>
      <p:sp>
        <p:nvSpPr>
          <p:cNvPr id="396" name="Shape 396"/>
          <p:cNvSpPr txBox="1"/>
          <p:nvPr/>
        </p:nvSpPr>
        <p:spPr>
          <a:xfrm>
            <a:off x="1344616" y="5489859"/>
            <a:ext cx="655600" cy="242800"/>
          </a:xfrm>
          <a:prstGeom prst="rect">
            <a:avLst/>
          </a:prstGeom>
          <a:noFill/>
          <a:ln>
            <a:noFill/>
          </a:ln>
        </p:spPr>
        <p:txBody>
          <a:bodyPr lIns="121900" tIns="121900" rIns="121900" bIns="121900" anchor="t" anchorCtr="0">
            <a:noAutofit/>
          </a:bodyPr>
          <a:lstStyle/>
          <a:p>
            <a:r>
              <a:rPr lang="en" sz="2400"/>
              <a:t>3</a:t>
            </a:r>
          </a:p>
        </p:txBody>
      </p:sp>
      <p:sp>
        <p:nvSpPr>
          <p:cNvPr id="397" name="Shape 397"/>
          <p:cNvSpPr txBox="1"/>
          <p:nvPr/>
        </p:nvSpPr>
        <p:spPr>
          <a:xfrm>
            <a:off x="0" y="-213051"/>
            <a:ext cx="12192000" cy="1089051"/>
          </a:xfrm>
          <a:prstGeom prst="rect">
            <a:avLst/>
          </a:prstGeom>
          <a:noFill/>
          <a:ln>
            <a:noFill/>
          </a:ln>
        </p:spPr>
        <p:txBody>
          <a:bodyPr lIns="121900" tIns="121900" rIns="121900" bIns="121900" anchor="t" anchorCtr="0">
            <a:noAutofit/>
          </a:bodyPr>
          <a:lstStyle/>
          <a:p>
            <a:pPr algn="ctr"/>
            <a:r>
              <a:rPr lang="en" sz="6000" dirty="0"/>
              <a:t>Convolution Layer</a:t>
            </a:r>
          </a:p>
        </p:txBody>
      </p:sp>
      <p:sp>
        <p:nvSpPr>
          <p:cNvPr id="398" name="Shape 398"/>
          <p:cNvSpPr/>
          <p:nvPr/>
        </p:nvSpPr>
        <p:spPr>
          <a:xfrm>
            <a:off x="3808391" y="3091700"/>
            <a:ext cx="376400" cy="10852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399" name="Shape 399"/>
          <p:cNvSpPr txBox="1"/>
          <p:nvPr/>
        </p:nvSpPr>
        <p:spPr>
          <a:xfrm>
            <a:off x="3507324" y="2185500"/>
            <a:ext cx="2820800" cy="469600"/>
          </a:xfrm>
          <a:prstGeom prst="rect">
            <a:avLst/>
          </a:prstGeom>
          <a:noFill/>
          <a:ln>
            <a:noFill/>
          </a:ln>
        </p:spPr>
        <p:txBody>
          <a:bodyPr lIns="121900" tIns="121900" rIns="121900" bIns="121900" anchor="t" anchorCtr="0">
            <a:noAutofit/>
          </a:bodyPr>
          <a:lstStyle/>
          <a:p>
            <a:r>
              <a:rPr lang="en" sz="3200" dirty="0"/>
              <a:t>5x5x</a:t>
            </a:r>
            <a:r>
              <a:rPr lang="en" sz="3200" dirty="0">
                <a:solidFill>
                  <a:srgbClr val="0000FF"/>
                </a:solidFill>
              </a:rPr>
              <a:t>3</a:t>
            </a:r>
            <a:r>
              <a:rPr lang="en" sz="3200" dirty="0"/>
              <a:t> filter</a:t>
            </a:r>
          </a:p>
        </p:txBody>
      </p:sp>
      <p:sp>
        <p:nvSpPr>
          <p:cNvPr id="400" name="Shape 400"/>
          <p:cNvSpPr txBox="1"/>
          <p:nvPr/>
        </p:nvSpPr>
        <p:spPr>
          <a:xfrm>
            <a:off x="1001633" y="1125349"/>
            <a:ext cx="4466800" cy="632400"/>
          </a:xfrm>
          <a:prstGeom prst="rect">
            <a:avLst/>
          </a:prstGeom>
          <a:noFill/>
          <a:ln>
            <a:noFill/>
          </a:ln>
        </p:spPr>
        <p:txBody>
          <a:bodyPr lIns="121900" tIns="121900" rIns="121900" bIns="121900" anchor="t" anchorCtr="0">
            <a:noAutofit/>
          </a:bodyPr>
          <a:lstStyle/>
          <a:p>
            <a:r>
              <a:rPr lang="en" sz="3200"/>
              <a:t>32x32x</a:t>
            </a:r>
            <a:r>
              <a:rPr lang="en" sz="3200">
                <a:solidFill>
                  <a:srgbClr val="0000FF"/>
                </a:solidFill>
              </a:rPr>
              <a:t>3</a:t>
            </a:r>
            <a:r>
              <a:rPr lang="en" sz="3200"/>
              <a:t> image</a:t>
            </a:r>
          </a:p>
        </p:txBody>
      </p:sp>
      <p:sp>
        <p:nvSpPr>
          <p:cNvPr id="401" name="Shape 401"/>
          <p:cNvSpPr txBox="1"/>
          <p:nvPr/>
        </p:nvSpPr>
        <p:spPr>
          <a:xfrm>
            <a:off x="3412367" y="4443949"/>
            <a:ext cx="5261600" cy="1013200"/>
          </a:xfrm>
          <a:prstGeom prst="rect">
            <a:avLst/>
          </a:prstGeom>
          <a:noFill/>
          <a:ln>
            <a:noFill/>
          </a:ln>
        </p:spPr>
        <p:txBody>
          <a:bodyPr lIns="121900" tIns="121900" rIns="121900" bIns="121900" anchor="t" anchorCtr="0">
            <a:noAutofit/>
          </a:bodyPr>
          <a:lstStyle/>
          <a:p>
            <a:r>
              <a:rPr lang="en" sz="2400" b="1" dirty="0"/>
              <a:t>Convolve </a:t>
            </a:r>
            <a:r>
              <a:rPr lang="en" sz="2400" dirty="0"/>
              <a:t>the filter with the image</a:t>
            </a:r>
          </a:p>
          <a:p>
            <a:r>
              <a:rPr lang="en" sz="2400" dirty="0"/>
              <a:t>i.e. “slide over the image spatially, computing dot products”</a:t>
            </a:r>
          </a:p>
        </p:txBody>
      </p:sp>
      <p:sp>
        <p:nvSpPr>
          <p:cNvPr id="402" name="Shape 402"/>
          <p:cNvSpPr txBox="1"/>
          <p:nvPr/>
        </p:nvSpPr>
        <p:spPr>
          <a:xfrm>
            <a:off x="3864888" y="876000"/>
            <a:ext cx="4378000" cy="780000"/>
          </a:xfrm>
          <a:prstGeom prst="rect">
            <a:avLst/>
          </a:prstGeom>
          <a:noFill/>
          <a:ln>
            <a:noFill/>
          </a:ln>
        </p:spPr>
        <p:txBody>
          <a:bodyPr lIns="121900" tIns="121900" rIns="121900" bIns="121900" anchor="t" anchorCtr="0">
            <a:noAutofit/>
          </a:bodyPr>
          <a:lstStyle/>
          <a:p>
            <a:r>
              <a:rPr lang="en" sz="2400" dirty="0">
                <a:solidFill>
                  <a:srgbClr val="0000FF"/>
                </a:solidFill>
              </a:rPr>
              <a:t>Filters always extend the full depth of the input volume</a:t>
            </a:r>
          </a:p>
        </p:txBody>
      </p:sp>
      <p:cxnSp>
        <p:nvCxnSpPr>
          <p:cNvPr id="403" name="Shape 403"/>
          <p:cNvCxnSpPr>
            <a:endCxn id="399" idx="0"/>
          </p:cNvCxnSpPr>
          <p:nvPr/>
        </p:nvCxnSpPr>
        <p:spPr>
          <a:xfrm flipH="1">
            <a:off x="4917724" y="1776466"/>
            <a:ext cx="394735" cy="409034"/>
          </a:xfrm>
          <a:prstGeom prst="straightConnector1">
            <a:avLst/>
          </a:prstGeom>
          <a:noFill/>
          <a:ln w="9525" cap="flat" cmpd="sng">
            <a:solidFill>
              <a:srgbClr val="0000FF"/>
            </a:solidFill>
            <a:prstDash val="solid"/>
            <a:round/>
            <a:headEnd type="none" w="lg" len="lg"/>
            <a:tailEnd type="triangle" w="lg" len="lg"/>
          </a:ln>
        </p:spPr>
      </p:cxnSp>
      <p:cxnSp>
        <p:nvCxnSpPr>
          <p:cNvPr id="404" name="Shape 404"/>
          <p:cNvCxnSpPr/>
          <p:nvPr/>
        </p:nvCxnSpPr>
        <p:spPr>
          <a:xfrm flipH="1">
            <a:off x="2798334" y="1271258"/>
            <a:ext cx="1010057" cy="3942"/>
          </a:xfrm>
          <a:prstGeom prst="straightConnector1">
            <a:avLst/>
          </a:prstGeom>
          <a:noFill/>
          <a:ln w="9525" cap="flat" cmpd="sng">
            <a:solidFill>
              <a:srgbClr val="0000FF"/>
            </a:solidFill>
            <a:prstDash val="solid"/>
            <a:round/>
            <a:headEnd type="none" w="lg" len="lg"/>
            <a:tailEnd type="triangle" w="lg" len="lg"/>
          </a:ln>
        </p:spPr>
      </p:cxnSp>
      <p:pic>
        <p:nvPicPr>
          <p:cNvPr id="1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2604" y="1776466"/>
            <a:ext cx="2324100" cy="2466975"/>
          </a:xfrm>
          <a:prstGeom prst="rect">
            <a:avLst/>
          </a:prstGeom>
          <a:ln w="12700">
            <a:solidFill>
              <a:schemeClr val="tx1">
                <a:alpha val="99000"/>
              </a:schemeClr>
            </a:solidFill>
          </a:ln>
        </p:spPr>
      </p:pic>
      <p:sp>
        <p:nvSpPr>
          <p:cNvPr id="18" name="Rectangle 17"/>
          <p:cNvSpPr/>
          <p:nvPr/>
        </p:nvSpPr>
        <p:spPr>
          <a:xfrm>
            <a:off x="8294204" y="4393054"/>
            <a:ext cx="3190461" cy="646331"/>
          </a:xfrm>
          <a:prstGeom prst="rect">
            <a:avLst/>
          </a:prstGeom>
        </p:spPr>
        <p:txBody>
          <a:bodyPr wrap="square">
            <a:spAutoFit/>
          </a:bodyPr>
          <a:lstStyle/>
          <a:p>
            <a:pPr algn="ctr"/>
            <a:r>
              <a:rPr lang="en-US" dirty="0"/>
              <a:t>Convolving a 3 X 3 kernel over a 4 X 4 input</a:t>
            </a:r>
          </a:p>
        </p:txBody>
      </p:sp>
      <p:cxnSp>
        <p:nvCxnSpPr>
          <p:cNvPr id="19" name="Shape 241"/>
          <p:cNvCxnSpPr/>
          <p:nvPr/>
        </p:nvCxnSpPr>
        <p:spPr>
          <a:xfrm flipH="1">
            <a:off x="7934928" y="998883"/>
            <a:ext cx="31285" cy="5306960"/>
          </a:xfrm>
          <a:prstGeom prst="straightConnector1">
            <a:avLst/>
          </a:prstGeom>
          <a:noFill/>
          <a:ln w="19050" cap="flat" cmpd="sng">
            <a:solidFill>
              <a:srgbClr val="666666"/>
            </a:solidFill>
            <a:prstDash val="solid"/>
            <a:round/>
            <a:headEnd type="none" w="lg" len="lg"/>
            <a:tailEnd type="none" w="lg" len="lg"/>
          </a:ln>
        </p:spPr>
      </p:cxnSp>
      <p:sp>
        <p:nvSpPr>
          <p:cNvPr id="20" name="TextBox 19"/>
          <p:cNvSpPr txBox="1"/>
          <p:nvPr/>
        </p:nvSpPr>
        <p:spPr>
          <a:xfrm>
            <a:off x="0" y="6014816"/>
            <a:ext cx="6328124" cy="646331"/>
          </a:xfrm>
          <a:prstGeom prst="rect">
            <a:avLst/>
          </a:prstGeom>
          <a:noFill/>
        </p:spPr>
        <p:txBody>
          <a:bodyPr wrap="square" rtlCol="0">
            <a:spAutoFit/>
          </a:bodyPr>
          <a:lstStyle/>
          <a:p>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a:p>
            <a:r>
              <a:rPr lang="en-US" dirty="0">
                <a:solidFill>
                  <a:schemeClr val="bg1">
                    <a:lumMod val="50000"/>
                  </a:schemeClr>
                </a:solidFill>
              </a:rPr>
              <a:t>*http://iamaaditya.github.io/2016/03/one-by-one-convolution/</a:t>
            </a:r>
          </a:p>
        </p:txBody>
      </p:sp>
      <p:sp>
        <p:nvSpPr>
          <p:cNvPr id="3" name="Slide Number Placeholder 2"/>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413543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Shape 681"/>
          <p:cNvPicPr preferRelativeResize="0"/>
          <p:nvPr/>
        </p:nvPicPr>
        <p:blipFill>
          <a:blip r:embed="rId3">
            <a:alphaModFix/>
          </a:blip>
          <a:stretch>
            <a:fillRect/>
          </a:stretch>
        </p:blipFill>
        <p:spPr>
          <a:xfrm>
            <a:off x="3181267" y="1808168"/>
            <a:ext cx="5329232" cy="4209465"/>
          </a:xfrm>
          <a:prstGeom prst="rect">
            <a:avLst/>
          </a:prstGeom>
          <a:noFill/>
          <a:ln>
            <a:noFill/>
          </a:ln>
        </p:spPr>
      </p:pic>
      <p:sp>
        <p:nvSpPr>
          <p:cNvPr id="682" name="Shape 682"/>
          <p:cNvSpPr txBox="1"/>
          <p:nvPr/>
        </p:nvSpPr>
        <p:spPr>
          <a:xfrm>
            <a:off x="345962" y="-170228"/>
            <a:ext cx="11645598" cy="1233715"/>
          </a:xfrm>
          <a:prstGeom prst="rect">
            <a:avLst/>
          </a:prstGeom>
          <a:noFill/>
          <a:ln>
            <a:noFill/>
          </a:ln>
        </p:spPr>
        <p:txBody>
          <a:bodyPr lIns="121900" tIns="121900" rIns="121900" bIns="121900" anchor="t" anchorCtr="0">
            <a:noAutofit/>
          </a:bodyPr>
          <a:lstStyle/>
          <a:p>
            <a:pPr algn="ctr"/>
            <a:r>
              <a:rPr lang="en" sz="6000" dirty="0"/>
              <a:t>Pooling layer</a:t>
            </a:r>
          </a:p>
          <a:p>
            <a:pPr marL="609585" indent="-457189">
              <a:buSzPct val="100000"/>
              <a:buFont typeface="Wingdings" panose="05000000000000000000" pitchFamily="2" charset="2"/>
              <a:buChar char="q"/>
            </a:pPr>
            <a:r>
              <a:rPr lang="en" sz="2400" dirty="0">
                <a:solidFill>
                  <a:srgbClr val="000000"/>
                </a:solidFill>
              </a:rPr>
              <a:t>makes the representations smaller and more manageable </a:t>
            </a:r>
          </a:p>
          <a:p>
            <a:pPr marL="609585" indent="-457189">
              <a:buSzPct val="100000"/>
              <a:buFont typeface="Wingdings" panose="05000000000000000000" pitchFamily="2" charset="2"/>
              <a:buChar char="q"/>
            </a:pPr>
            <a:r>
              <a:rPr lang="en" sz="2400" dirty="0"/>
              <a:t>operates over each activation map independently</a:t>
            </a:r>
          </a:p>
          <a:p>
            <a:endParaRPr sz="2400" dirty="0"/>
          </a:p>
        </p:txBody>
      </p:sp>
      <p:sp>
        <p:nvSpPr>
          <p:cNvPr id="4"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21</a:t>
            </a:fld>
            <a:endParaRPr lang="en"/>
          </a:p>
        </p:txBody>
      </p:sp>
    </p:spTree>
    <p:extLst>
      <p:ext uri="{BB962C8B-B14F-4D97-AF65-F5344CB8AC3E}">
        <p14:creationId xmlns:p14="http://schemas.microsoft.com/office/powerpoint/2010/main" val="4246968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aphicFrame>
        <p:nvGraphicFramePr>
          <p:cNvPr id="687" name="Shape 687"/>
          <p:cNvGraphicFramePr/>
          <p:nvPr/>
        </p:nvGraphicFramePr>
        <p:xfrm>
          <a:off x="1270000" y="1879600"/>
          <a:ext cx="3231332" cy="3231332"/>
        </p:xfrm>
        <a:graphic>
          <a:graphicData uri="http://schemas.openxmlformats.org/drawingml/2006/table">
            <a:tbl>
              <a:tblPr>
                <a:noFill/>
              </a:tblPr>
              <a:tblGrid>
                <a:gridCol w="807833">
                  <a:extLst>
                    <a:ext uri="{9D8B030D-6E8A-4147-A177-3AD203B41FA5}">
                      <a16:colId xmlns:a16="http://schemas.microsoft.com/office/drawing/2014/main" val="20000"/>
                    </a:ext>
                  </a:extLst>
                </a:gridCol>
                <a:gridCol w="807833">
                  <a:extLst>
                    <a:ext uri="{9D8B030D-6E8A-4147-A177-3AD203B41FA5}">
                      <a16:colId xmlns:a16="http://schemas.microsoft.com/office/drawing/2014/main" val="20001"/>
                    </a:ext>
                  </a:extLst>
                </a:gridCol>
                <a:gridCol w="807833">
                  <a:extLst>
                    <a:ext uri="{9D8B030D-6E8A-4147-A177-3AD203B41FA5}">
                      <a16:colId xmlns:a16="http://schemas.microsoft.com/office/drawing/2014/main" val="20002"/>
                    </a:ext>
                  </a:extLst>
                </a:gridCol>
                <a:gridCol w="807833">
                  <a:extLst>
                    <a:ext uri="{9D8B030D-6E8A-4147-A177-3AD203B41FA5}">
                      <a16:colId xmlns:a16="http://schemas.microsoft.com/office/drawing/2014/main" val="20003"/>
                    </a:ext>
                  </a:extLst>
                </a:gridCol>
              </a:tblGrid>
              <a:tr h="807833">
                <a:tc>
                  <a:txBody>
                    <a:bodyPr/>
                    <a:lstStyle/>
                    <a:p>
                      <a:pPr lvl="0" algn="ctr" rtl="0">
                        <a:spcBef>
                          <a:spcPts val="0"/>
                        </a:spcBef>
                        <a:buNone/>
                      </a:pPr>
                      <a:r>
                        <a:rPr lang="en" sz="3200"/>
                        <a:t>1</a:t>
                      </a:r>
                    </a:p>
                  </a:txBody>
                  <a:tcPr marL="121900" marR="121900" marT="121900" marB="121900">
                    <a:solidFill>
                      <a:srgbClr val="F4CCCC"/>
                    </a:solidFill>
                  </a:tcPr>
                </a:tc>
                <a:tc>
                  <a:txBody>
                    <a:bodyPr/>
                    <a:lstStyle/>
                    <a:p>
                      <a:pPr lvl="0" algn="ctr" rtl="0">
                        <a:spcBef>
                          <a:spcPts val="0"/>
                        </a:spcBef>
                        <a:buNone/>
                      </a:pPr>
                      <a:r>
                        <a:rPr lang="en" sz="3200"/>
                        <a:t>1</a:t>
                      </a:r>
                    </a:p>
                  </a:txBody>
                  <a:tcPr marL="121900" marR="121900" marT="121900" marB="121900">
                    <a:solidFill>
                      <a:srgbClr val="F4CCCC"/>
                    </a:solidFill>
                  </a:tcPr>
                </a:tc>
                <a:tc>
                  <a:txBody>
                    <a:bodyPr/>
                    <a:lstStyle/>
                    <a:p>
                      <a:pPr lvl="0" algn="ctr" rtl="0">
                        <a:spcBef>
                          <a:spcPts val="0"/>
                        </a:spcBef>
                        <a:buNone/>
                      </a:pPr>
                      <a:r>
                        <a:rPr lang="en" sz="3200"/>
                        <a:t>2</a:t>
                      </a:r>
                    </a:p>
                  </a:txBody>
                  <a:tcPr marL="121900" marR="121900" marT="121900" marB="121900">
                    <a:solidFill>
                      <a:srgbClr val="D9EAD3"/>
                    </a:solidFill>
                  </a:tcPr>
                </a:tc>
                <a:tc>
                  <a:txBody>
                    <a:bodyPr/>
                    <a:lstStyle/>
                    <a:p>
                      <a:pPr lvl="0" algn="ctr" rtl="0">
                        <a:spcBef>
                          <a:spcPts val="0"/>
                        </a:spcBef>
                        <a:buNone/>
                      </a:pPr>
                      <a:r>
                        <a:rPr lang="en" sz="3200"/>
                        <a:t>4</a:t>
                      </a:r>
                    </a:p>
                  </a:txBody>
                  <a:tcPr marL="121900" marR="121900" marT="121900" marB="121900">
                    <a:solidFill>
                      <a:srgbClr val="D9EAD3"/>
                    </a:solidFill>
                  </a:tcPr>
                </a:tc>
                <a:extLst>
                  <a:ext uri="{0D108BD9-81ED-4DB2-BD59-A6C34878D82A}">
                    <a16:rowId xmlns:a16="http://schemas.microsoft.com/office/drawing/2014/main" val="10000"/>
                  </a:ext>
                </a:extLst>
              </a:tr>
              <a:tr h="807833">
                <a:tc>
                  <a:txBody>
                    <a:bodyPr/>
                    <a:lstStyle/>
                    <a:p>
                      <a:pPr lvl="0" algn="ctr" rtl="0">
                        <a:spcBef>
                          <a:spcPts val="0"/>
                        </a:spcBef>
                        <a:buNone/>
                      </a:pPr>
                      <a:r>
                        <a:rPr lang="en" sz="3200"/>
                        <a:t>5</a:t>
                      </a:r>
                    </a:p>
                  </a:txBody>
                  <a:tcPr marL="121900" marR="121900" marT="121900" marB="121900">
                    <a:solidFill>
                      <a:srgbClr val="F4CCCC"/>
                    </a:solidFill>
                  </a:tcPr>
                </a:tc>
                <a:tc>
                  <a:txBody>
                    <a:bodyPr/>
                    <a:lstStyle/>
                    <a:p>
                      <a:pPr lvl="0" algn="ctr" rtl="0">
                        <a:spcBef>
                          <a:spcPts val="0"/>
                        </a:spcBef>
                        <a:buNone/>
                      </a:pPr>
                      <a:r>
                        <a:rPr lang="en" sz="3200"/>
                        <a:t>6</a:t>
                      </a:r>
                    </a:p>
                  </a:txBody>
                  <a:tcPr marL="121900" marR="121900" marT="121900" marB="121900">
                    <a:solidFill>
                      <a:srgbClr val="F4CCCC"/>
                    </a:solidFill>
                  </a:tcPr>
                </a:tc>
                <a:tc>
                  <a:txBody>
                    <a:bodyPr/>
                    <a:lstStyle/>
                    <a:p>
                      <a:pPr lvl="0" algn="ctr" rtl="0">
                        <a:spcBef>
                          <a:spcPts val="0"/>
                        </a:spcBef>
                        <a:buNone/>
                      </a:pPr>
                      <a:r>
                        <a:rPr lang="en" sz="3200"/>
                        <a:t>7</a:t>
                      </a:r>
                    </a:p>
                  </a:txBody>
                  <a:tcPr marL="121900" marR="121900" marT="121900" marB="121900">
                    <a:solidFill>
                      <a:srgbClr val="D9EAD3"/>
                    </a:solidFill>
                  </a:tcPr>
                </a:tc>
                <a:tc>
                  <a:txBody>
                    <a:bodyPr/>
                    <a:lstStyle/>
                    <a:p>
                      <a:pPr lvl="0" algn="ctr" rtl="0">
                        <a:spcBef>
                          <a:spcPts val="0"/>
                        </a:spcBef>
                        <a:buNone/>
                      </a:pPr>
                      <a:r>
                        <a:rPr lang="en" sz="3200"/>
                        <a:t>8</a:t>
                      </a:r>
                    </a:p>
                  </a:txBody>
                  <a:tcPr marL="121900" marR="121900" marT="121900" marB="121900">
                    <a:solidFill>
                      <a:srgbClr val="D9EAD3"/>
                    </a:solidFill>
                  </a:tcPr>
                </a:tc>
                <a:extLst>
                  <a:ext uri="{0D108BD9-81ED-4DB2-BD59-A6C34878D82A}">
                    <a16:rowId xmlns:a16="http://schemas.microsoft.com/office/drawing/2014/main" val="10001"/>
                  </a:ext>
                </a:extLst>
              </a:tr>
              <a:tr h="807833">
                <a:tc>
                  <a:txBody>
                    <a:bodyPr/>
                    <a:lstStyle/>
                    <a:p>
                      <a:pPr lvl="0" algn="ctr" rtl="0">
                        <a:spcBef>
                          <a:spcPts val="0"/>
                        </a:spcBef>
                        <a:buNone/>
                      </a:pPr>
                      <a:r>
                        <a:rPr lang="en" sz="3200"/>
                        <a:t>3</a:t>
                      </a:r>
                    </a:p>
                  </a:txBody>
                  <a:tcPr marL="121900" marR="121900" marT="121900" marB="121900">
                    <a:solidFill>
                      <a:srgbClr val="FFF2CC"/>
                    </a:solidFill>
                  </a:tcPr>
                </a:tc>
                <a:tc>
                  <a:txBody>
                    <a:bodyPr/>
                    <a:lstStyle/>
                    <a:p>
                      <a:pPr lvl="0" algn="ctr" rtl="0">
                        <a:spcBef>
                          <a:spcPts val="0"/>
                        </a:spcBef>
                        <a:buNone/>
                      </a:pPr>
                      <a:r>
                        <a:rPr lang="en" sz="3200"/>
                        <a:t>2</a:t>
                      </a:r>
                    </a:p>
                  </a:txBody>
                  <a:tcPr marL="121900" marR="121900" marT="121900" marB="121900">
                    <a:solidFill>
                      <a:srgbClr val="FFF2CC"/>
                    </a:solidFill>
                  </a:tcPr>
                </a:tc>
                <a:tc>
                  <a:txBody>
                    <a:bodyPr/>
                    <a:lstStyle/>
                    <a:p>
                      <a:pPr lvl="0" algn="ctr" rtl="0">
                        <a:spcBef>
                          <a:spcPts val="0"/>
                        </a:spcBef>
                        <a:buNone/>
                      </a:pPr>
                      <a:r>
                        <a:rPr lang="en" sz="3200"/>
                        <a:t>1</a:t>
                      </a:r>
                    </a:p>
                  </a:txBody>
                  <a:tcPr marL="121900" marR="121900" marT="121900" marB="121900">
                    <a:solidFill>
                      <a:srgbClr val="C9DAF8"/>
                    </a:solidFill>
                  </a:tcPr>
                </a:tc>
                <a:tc>
                  <a:txBody>
                    <a:bodyPr/>
                    <a:lstStyle/>
                    <a:p>
                      <a:pPr lvl="0" algn="ctr" rtl="0">
                        <a:spcBef>
                          <a:spcPts val="0"/>
                        </a:spcBef>
                        <a:buNone/>
                      </a:pPr>
                      <a:r>
                        <a:rPr lang="en" sz="3200"/>
                        <a:t>0</a:t>
                      </a:r>
                    </a:p>
                  </a:txBody>
                  <a:tcPr marL="121900" marR="121900" marT="121900" marB="121900">
                    <a:solidFill>
                      <a:srgbClr val="C9DAF8"/>
                    </a:solidFill>
                  </a:tcPr>
                </a:tc>
                <a:extLst>
                  <a:ext uri="{0D108BD9-81ED-4DB2-BD59-A6C34878D82A}">
                    <a16:rowId xmlns:a16="http://schemas.microsoft.com/office/drawing/2014/main" val="10002"/>
                  </a:ext>
                </a:extLst>
              </a:tr>
              <a:tr h="807833">
                <a:tc>
                  <a:txBody>
                    <a:bodyPr/>
                    <a:lstStyle/>
                    <a:p>
                      <a:pPr lvl="0" algn="ctr" rtl="0">
                        <a:spcBef>
                          <a:spcPts val="0"/>
                        </a:spcBef>
                        <a:buNone/>
                      </a:pPr>
                      <a:r>
                        <a:rPr lang="en" sz="3200"/>
                        <a:t>1</a:t>
                      </a:r>
                    </a:p>
                  </a:txBody>
                  <a:tcPr marL="121900" marR="121900" marT="121900" marB="121900">
                    <a:solidFill>
                      <a:srgbClr val="FFF2CC"/>
                    </a:solidFill>
                  </a:tcPr>
                </a:tc>
                <a:tc>
                  <a:txBody>
                    <a:bodyPr/>
                    <a:lstStyle/>
                    <a:p>
                      <a:pPr lvl="0" algn="ctr" rtl="0">
                        <a:spcBef>
                          <a:spcPts val="0"/>
                        </a:spcBef>
                        <a:buNone/>
                      </a:pPr>
                      <a:r>
                        <a:rPr lang="en" sz="3200"/>
                        <a:t>2</a:t>
                      </a:r>
                    </a:p>
                  </a:txBody>
                  <a:tcPr marL="121900" marR="121900" marT="121900" marB="121900">
                    <a:solidFill>
                      <a:srgbClr val="FFF2CC"/>
                    </a:solidFill>
                  </a:tcPr>
                </a:tc>
                <a:tc>
                  <a:txBody>
                    <a:bodyPr/>
                    <a:lstStyle/>
                    <a:p>
                      <a:pPr lvl="0" algn="ctr" rtl="0">
                        <a:spcBef>
                          <a:spcPts val="0"/>
                        </a:spcBef>
                        <a:buNone/>
                      </a:pPr>
                      <a:r>
                        <a:rPr lang="en" sz="3200"/>
                        <a:t>3</a:t>
                      </a:r>
                    </a:p>
                  </a:txBody>
                  <a:tcPr marL="121900" marR="121900" marT="121900" marB="121900">
                    <a:solidFill>
                      <a:srgbClr val="C9DAF8"/>
                    </a:solidFill>
                  </a:tcPr>
                </a:tc>
                <a:tc>
                  <a:txBody>
                    <a:bodyPr/>
                    <a:lstStyle/>
                    <a:p>
                      <a:pPr lvl="0" algn="ctr" rtl="0">
                        <a:spcBef>
                          <a:spcPts val="0"/>
                        </a:spcBef>
                        <a:buNone/>
                      </a:pPr>
                      <a:r>
                        <a:rPr lang="en" sz="3200"/>
                        <a:t>4</a:t>
                      </a:r>
                    </a:p>
                  </a:txBody>
                  <a:tcPr marL="121900" marR="121900" marT="121900" marB="121900">
                    <a:solidFill>
                      <a:srgbClr val="C9DAF8"/>
                    </a:solidFill>
                  </a:tcPr>
                </a:tc>
                <a:extLst>
                  <a:ext uri="{0D108BD9-81ED-4DB2-BD59-A6C34878D82A}">
                    <a16:rowId xmlns:a16="http://schemas.microsoft.com/office/drawing/2014/main" val="10003"/>
                  </a:ext>
                </a:extLst>
              </a:tr>
            </a:tbl>
          </a:graphicData>
        </a:graphic>
      </p:graphicFrame>
      <p:sp>
        <p:nvSpPr>
          <p:cNvPr id="688" name="Shape 688"/>
          <p:cNvSpPr txBox="1"/>
          <p:nvPr/>
        </p:nvSpPr>
        <p:spPr>
          <a:xfrm>
            <a:off x="1242467" y="1200167"/>
            <a:ext cx="3489600" cy="753200"/>
          </a:xfrm>
          <a:prstGeom prst="rect">
            <a:avLst/>
          </a:prstGeom>
          <a:noFill/>
          <a:ln>
            <a:noFill/>
          </a:ln>
        </p:spPr>
        <p:txBody>
          <a:bodyPr lIns="121900" tIns="121900" rIns="121900" bIns="121900" anchor="t" anchorCtr="0">
            <a:noAutofit/>
          </a:bodyPr>
          <a:lstStyle/>
          <a:p>
            <a:r>
              <a:rPr lang="en" sz="3200"/>
              <a:t>Single depth slice</a:t>
            </a:r>
          </a:p>
        </p:txBody>
      </p:sp>
      <p:cxnSp>
        <p:nvCxnSpPr>
          <p:cNvPr id="689" name="Shape 689"/>
          <p:cNvCxnSpPr/>
          <p:nvPr/>
        </p:nvCxnSpPr>
        <p:spPr>
          <a:xfrm rot="10800000">
            <a:off x="857233" y="1919267"/>
            <a:ext cx="0" cy="3152000"/>
          </a:xfrm>
          <a:prstGeom prst="straightConnector1">
            <a:avLst/>
          </a:prstGeom>
          <a:noFill/>
          <a:ln w="19050" cap="flat" cmpd="sng">
            <a:solidFill>
              <a:srgbClr val="000000"/>
            </a:solidFill>
            <a:prstDash val="solid"/>
            <a:round/>
            <a:headEnd type="none" w="lg" len="lg"/>
            <a:tailEnd type="triangle" w="lg" len="lg"/>
          </a:ln>
        </p:spPr>
      </p:cxnSp>
      <p:sp>
        <p:nvSpPr>
          <p:cNvPr id="690" name="Shape 690"/>
          <p:cNvSpPr txBox="1"/>
          <p:nvPr/>
        </p:nvSpPr>
        <p:spPr>
          <a:xfrm>
            <a:off x="370033" y="2085100"/>
            <a:ext cx="519600" cy="623600"/>
          </a:xfrm>
          <a:prstGeom prst="rect">
            <a:avLst/>
          </a:prstGeom>
          <a:noFill/>
          <a:ln>
            <a:noFill/>
          </a:ln>
        </p:spPr>
        <p:txBody>
          <a:bodyPr lIns="121900" tIns="121900" rIns="121900" bIns="121900" anchor="t" anchorCtr="0">
            <a:noAutofit/>
          </a:bodyPr>
          <a:lstStyle/>
          <a:p>
            <a:r>
              <a:rPr lang="en" sz="3200"/>
              <a:t>x</a:t>
            </a:r>
          </a:p>
        </p:txBody>
      </p:sp>
      <p:cxnSp>
        <p:nvCxnSpPr>
          <p:cNvPr id="691" name="Shape 691"/>
          <p:cNvCxnSpPr/>
          <p:nvPr/>
        </p:nvCxnSpPr>
        <p:spPr>
          <a:xfrm>
            <a:off x="1234667" y="5534233"/>
            <a:ext cx="3302000" cy="0"/>
          </a:xfrm>
          <a:prstGeom prst="straightConnector1">
            <a:avLst/>
          </a:prstGeom>
          <a:noFill/>
          <a:ln w="19050" cap="flat" cmpd="sng">
            <a:solidFill>
              <a:srgbClr val="000000"/>
            </a:solidFill>
            <a:prstDash val="solid"/>
            <a:round/>
            <a:headEnd type="none" w="lg" len="lg"/>
            <a:tailEnd type="triangle" w="lg" len="lg"/>
          </a:ln>
        </p:spPr>
      </p:cxnSp>
      <p:sp>
        <p:nvSpPr>
          <p:cNvPr id="692" name="Shape 692"/>
          <p:cNvSpPr txBox="1"/>
          <p:nvPr/>
        </p:nvSpPr>
        <p:spPr>
          <a:xfrm>
            <a:off x="3837700" y="5441367"/>
            <a:ext cx="519600" cy="489200"/>
          </a:xfrm>
          <a:prstGeom prst="rect">
            <a:avLst/>
          </a:prstGeom>
          <a:noFill/>
          <a:ln>
            <a:noFill/>
          </a:ln>
        </p:spPr>
        <p:txBody>
          <a:bodyPr lIns="121900" tIns="121900" rIns="121900" bIns="121900" anchor="t" anchorCtr="0">
            <a:noAutofit/>
          </a:bodyPr>
          <a:lstStyle/>
          <a:p>
            <a:r>
              <a:rPr lang="en" sz="3200"/>
              <a:t>y</a:t>
            </a:r>
          </a:p>
        </p:txBody>
      </p:sp>
      <p:cxnSp>
        <p:nvCxnSpPr>
          <p:cNvPr id="693" name="Shape 693"/>
          <p:cNvCxnSpPr/>
          <p:nvPr/>
        </p:nvCxnSpPr>
        <p:spPr>
          <a:xfrm>
            <a:off x="5004933" y="3495267"/>
            <a:ext cx="2710400" cy="0"/>
          </a:xfrm>
          <a:prstGeom prst="straightConnector1">
            <a:avLst/>
          </a:prstGeom>
          <a:noFill/>
          <a:ln w="19050" cap="flat" cmpd="sng">
            <a:solidFill>
              <a:srgbClr val="000000"/>
            </a:solidFill>
            <a:prstDash val="solid"/>
            <a:round/>
            <a:headEnd type="none" w="lg" len="lg"/>
            <a:tailEnd type="triangle" w="lg" len="lg"/>
          </a:ln>
        </p:spPr>
      </p:cxnSp>
      <p:sp>
        <p:nvSpPr>
          <p:cNvPr id="694" name="Shape 694"/>
          <p:cNvSpPr txBox="1"/>
          <p:nvPr/>
        </p:nvSpPr>
        <p:spPr>
          <a:xfrm>
            <a:off x="4881700" y="2384700"/>
            <a:ext cx="3567600" cy="969600"/>
          </a:xfrm>
          <a:prstGeom prst="rect">
            <a:avLst/>
          </a:prstGeom>
          <a:noFill/>
          <a:ln>
            <a:noFill/>
          </a:ln>
        </p:spPr>
        <p:txBody>
          <a:bodyPr lIns="121900" tIns="121900" rIns="121900" bIns="121900" anchor="t" anchorCtr="0">
            <a:noAutofit/>
          </a:bodyPr>
          <a:lstStyle/>
          <a:p>
            <a:r>
              <a:rPr lang="en" sz="2400"/>
              <a:t>max pool with 2x2 filters and stride 2</a:t>
            </a:r>
          </a:p>
        </p:txBody>
      </p:sp>
      <p:graphicFrame>
        <p:nvGraphicFramePr>
          <p:cNvPr id="695" name="Shape 695"/>
          <p:cNvGraphicFramePr/>
          <p:nvPr/>
        </p:nvGraphicFramePr>
        <p:xfrm>
          <a:off x="8829667" y="2635500"/>
          <a:ext cx="1615666" cy="1615666"/>
        </p:xfrm>
        <a:graphic>
          <a:graphicData uri="http://schemas.openxmlformats.org/drawingml/2006/table">
            <a:tbl>
              <a:tblPr>
                <a:noFill/>
              </a:tblPr>
              <a:tblGrid>
                <a:gridCol w="807833">
                  <a:extLst>
                    <a:ext uri="{9D8B030D-6E8A-4147-A177-3AD203B41FA5}">
                      <a16:colId xmlns:a16="http://schemas.microsoft.com/office/drawing/2014/main" val="20000"/>
                    </a:ext>
                  </a:extLst>
                </a:gridCol>
                <a:gridCol w="807833">
                  <a:extLst>
                    <a:ext uri="{9D8B030D-6E8A-4147-A177-3AD203B41FA5}">
                      <a16:colId xmlns:a16="http://schemas.microsoft.com/office/drawing/2014/main" val="20001"/>
                    </a:ext>
                  </a:extLst>
                </a:gridCol>
              </a:tblGrid>
              <a:tr h="807833">
                <a:tc>
                  <a:txBody>
                    <a:bodyPr/>
                    <a:lstStyle/>
                    <a:p>
                      <a:pPr lvl="0" algn="ctr" rtl="0">
                        <a:spcBef>
                          <a:spcPts val="0"/>
                        </a:spcBef>
                        <a:buNone/>
                      </a:pPr>
                      <a:r>
                        <a:rPr lang="en" sz="3200"/>
                        <a:t>6</a:t>
                      </a:r>
                    </a:p>
                  </a:txBody>
                  <a:tcPr marL="121900" marR="121900" marT="121900" marB="121900">
                    <a:solidFill>
                      <a:srgbClr val="F4CCCC"/>
                    </a:solidFill>
                  </a:tcPr>
                </a:tc>
                <a:tc>
                  <a:txBody>
                    <a:bodyPr/>
                    <a:lstStyle/>
                    <a:p>
                      <a:pPr lvl="0" algn="ctr" rtl="0">
                        <a:spcBef>
                          <a:spcPts val="0"/>
                        </a:spcBef>
                        <a:buNone/>
                      </a:pPr>
                      <a:r>
                        <a:rPr lang="en" sz="3200"/>
                        <a:t>8</a:t>
                      </a:r>
                    </a:p>
                  </a:txBody>
                  <a:tcPr marL="121900" marR="121900" marT="121900" marB="121900">
                    <a:solidFill>
                      <a:srgbClr val="D9EAD3"/>
                    </a:solidFill>
                  </a:tcPr>
                </a:tc>
                <a:extLst>
                  <a:ext uri="{0D108BD9-81ED-4DB2-BD59-A6C34878D82A}">
                    <a16:rowId xmlns:a16="http://schemas.microsoft.com/office/drawing/2014/main" val="10000"/>
                  </a:ext>
                </a:extLst>
              </a:tr>
              <a:tr h="807833">
                <a:tc>
                  <a:txBody>
                    <a:bodyPr/>
                    <a:lstStyle/>
                    <a:p>
                      <a:pPr lvl="0" algn="ctr" rtl="0">
                        <a:spcBef>
                          <a:spcPts val="0"/>
                        </a:spcBef>
                        <a:buNone/>
                      </a:pPr>
                      <a:r>
                        <a:rPr lang="en" sz="3200"/>
                        <a:t>3</a:t>
                      </a:r>
                    </a:p>
                  </a:txBody>
                  <a:tcPr marL="121900" marR="121900" marT="121900" marB="121900">
                    <a:solidFill>
                      <a:srgbClr val="FFF2CC"/>
                    </a:solidFill>
                  </a:tcPr>
                </a:tc>
                <a:tc>
                  <a:txBody>
                    <a:bodyPr/>
                    <a:lstStyle/>
                    <a:p>
                      <a:pPr lvl="0" algn="ctr" rtl="0">
                        <a:spcBef>
                          <a:spcPts val="0"/>
                        </a:spcBef>
                        <a:buNone/>
                      </a:pPr>
                      <a:r>
                        <a:rPr lang="en" sz="3200"/>
                        <a:t>4</a:t>
                      </a:r>
                    </a:p>
                  </a:txBody>
                  <a:tcPr marL="121900" marR="121900" marT="121900" marB="121900">
                    <a:solidFill>
                      <a:srgbClr val="C9DAF8"/>
                    </a:solidFill>
                  </a:tcPr>
                </a:tc>
                <a:extLst>
                  <a:ext uri="{0D108BD9-81ED-4DB2-BD59-A6C34878D82A}">
                    <a16:rowId xmlns:a16="http://schemas.microsoft.com/office/drawing/2014/main" val="10001"/>
                  </a:ext>
                </a:extLst>
              </a:tr>
            </a:tbl>
          </a:graphicData>
        </a:graphic>
      </p:graphicFrame>
      <p:sp>
        <p:nvSpPr>
          <p:cNvPr id="696" name="Shape 696"/>
          <p:cNvSpPr txBox="1"/>
          <p:nvPr/>
        </p:nvSpPr>
        <p:spPr>
          <a:xfrm>
            <a:off x="889633" y="63300"/>
            <a:ext cx="10356493" cy="883200"/>
          </a:xfrm>
          <a:prstGeom prst="rect">
            <a:avLst/>
          </a:prstGeom>
          <a:noFill/>
          <a:ln>
            <a:noFill/>
          </a:ln>
        </p:spPr>
        <p:txBody>
          <a:bodyPr lIns="121900" tIns="121900" rIns="121900" bIns="121900" anchor="t" anchorCtr="0">
            <a:noAutofit/>
          </a:bodyPr>
          <a:lstStyle/>
          <a:p>
            <a:pPr algn="ctr"/>
            <a:r>
              <a:rPr lang="en" sz="6000" dirty="0"/>
              <a:t>Max Pooling</a:t>
            </a:r>
          </a:p>
          <a:p>
            <a:endParaRPr sz="6000" dirty="0"/>
          </a:p>
        </p:txBody>
      </p:sp>
      <p:sp>
        <p:nvSpPr>
          <p:cNvPr id="12"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430134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p:nvPr/>
        </p:nvSpPr>
        <p:spPr>
          <a:xfrm>
            <a:off x="317433" y="141733"/>
            <a:ext cx="11747600" cy="1041024"/>
          </a:xfrm>
          <a:prstGeom prst="rect">
            <a:avLst/>
          </a:prstGeom>
          <a:noFill/>
          <a:ln>
            <a:noFill/>
          </a:ln>
        </p:spPr>
        <p:txBody>
          <a:bodyPr lIns="121900" tIns="121900" rIns="121900" bIns="121900" anchor="t" anchorCtr="0">
            <a:noAutofit/>
          </a:bodyPr>
          <a:lstStyle/>
          <a:p>
            <a:pPr algn="ctr"/>
            <a:r>
              <a:rPr lang="en" sz="6000" dirty="0"/>
              <a:t>Fully Connected Layer (FC layer)</a:t>
            </a:r>
          </a:p>
          <a:p>
            <a:pPr algn="ctr"/>
            <a:endParaRPr sz="6000" dirty="0"/>
          </a:p>
        </p:txBody>
      </p:sp>
      <p:pic>
        <p:nvPicPr>
          <p:cNvPr id="702" name="Shape 702"/>
          <p:cNvPicPr preferRelativeResize="0"/>
          <p:nvPr/>
        </p:nvPicPr>
        <p:blipFill>
          <a:blip r:embed="rId3">
            <a:alphaModFix/>
          </a:blip>
          <a:stretch>
            <a:fillRect/>
          </a:stretch>
        </p:blipFill>
        <p:spPr>
          <a:xfrm>
            <a:off x="1725801" y="1921667"/>
            <a:ext cx="8219897" cy="3936399"/>
          </a:xfrm>
          <a:prstGeom prst="rect">
            <a:avLst/>
          </a:prstGeom>
          <a:noFill/>
          <a:ln>
            <a:noFill/>
          </a:ln>
        </p:spPr>
      </p:pic>
      <p:sp>
        <p:nvSpPr>
          <p:cNvPr id="4"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157642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426"/>
            <a:ext cx="10515600" cy="1149350"/>
          </a:xfrm>
        </p:spPr>
        <p:txBody>
          <a:bodyPr>
            <a:normAutofit/>
          </a:bodyPr>
          <a:lstStyle/>
          <a:p>
            <a:pPr algn="ctr"/>
            <a:r>
              <a:rPr lang="en-US" sz="6000" b="1" dirty="0"/>
              <a:t>IMAGENET</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6184" y="1626394"/>
            <a:ext cx="6179631" cy="4351338"/>
          </a:xfrm>
          <a:ln w="12700">
            <a:solidFill>
              <a:schemeClr val="tx1">
                <a:alpha val="99000"/>
              </a:schemeClr>
            </a:solidFill>
          </a:ln>
        </p:spPr>
      </p:pic>
      <p:sp>
        <p:nvSpPr>
          <p:cNvPr id="5" name="TextBox 4"/>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*http://groups.inf.ed.ac.uk/calvin/imagenet/prototypes.html</a:t>
            </a:r>
          </a:p>
        </p:txBody>
      </p:sp>
      <p:sp>
        <p:nvSpPr>
          <p:cNvPr id="4" name="Slide Number Placeholder 3"/>
          <p:cNvSpPr>
            <a:spLocks noGrp="1"/>
          </p:cNvSpPr>
          <p:nvPr>
            <p:ph type="sldNum" sz="quarter" idx="12"/>
          </p:nvPr>
        </p:nvSpPr>
        <p:spPr/>
        <p:txBody>
          <a:bodyPr/>
          <a:lstStyle/>
          <a:p>
            <a:fld id="{6BA20098-320B-459E-801E-54E5791438C8}" type="slidenum">
              <a:rPr lang="en-US" smtClean="0"/>
              <a:t>24</a:t>
            </a:fld>
            <a:endParaRPr lang="en-US"/>
          </a:p>
        </p:txBody>
      </p:sp>
    </p:spTree>
    <p:extLst>
      <p:ext uri="{BB962C8B-B14F-4D97-AF65-F5344CB8AC3E}">
        <p14:creationId xmlns:p14="http://schemas.microsoft.com/office/powerpoint/2010/main" val="1647648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279" y="617971"/>
            <a:ext cx="9957954" cy="737755"/>
          </a:xfrm>
        </p:spPr>
        <p:txBody>
          <a:bodyPr>
            <a:noAutofit/>
          </a:bodyPr>
          <a:lstStyle/>
          <a:p>
            <a:pPr algn="ctr"/>
            <a:r>
              <a:rPr lang="en-US" sz="6000" b="1" dirty="0" err="1"/>
              <a:t>AlexNet</a:t>
            </a:r>
            <a:endParaRPr lang="en-US" sz="6000" b="1"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8100" y="2183978"/>
            <a:ext cx="6672311" cy="2243154"/>
          </a:xfrm>
          <a:ln w="12700">
            <a:solidFill>
              <a:schemeClr val="tx1">
                <a:alpha val="99000"/>
              </a:schemeClr>
            </a:solidFill>
          </a:ln>
        </p:spPr>
      </p:pic>
      <p:sp>
        <p:nvSpPr>
          <p:cNvPr id="10" name="TextBox 9"/>
          <p:cNvSpPr txBox="1"/>
          <p:nvPr/>
        </p:nvSpPr>
        <p:spPr>
          <a:xfrm>
            <a:off x="0" y="6414949"/>
            <a:ext cx="10873409" cy="646331"/>
          </a:xfrm>
          <a:prstGeom prst="rect">
            <a:avLst/>
          </a:prstGeom>
          <a:noFill/>
        </p:spPr>
        <p:txBody>
          <a:bodyPr wrap="square" rtlCol="0">
            <a:spAutoFit/>
          </a:bodyPr>
          <a:lstStyle/>
          <a:p>
            <a:r>
              <a:rPr lang="en-US" dirty="0">
                <a:solidFill>
                  <a:schemeClr val="bg1">
                    <a:lumMod val="50000"/>
                  </a:schemeClr>
                </a:solidFill>
              </a:rPr>
              <a:t>*https://papers.nips.cc/paper/4824-imagenet-classification-with-deep-convolutional-neural-networks.pdf</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25</a:t>
            </a:fld>
            <a:endParaRPr lang="en-US"/>
          </a:p>
        </p:txBody>
      </p:sp>
    </p:spTree>
    <p:extLst>
      <p:ext uri="{BB962C8B-B14F-4D97-AF65-F5344CB8AC3E}">
        <p14:creationId xmlns:p14="http://schemas.microsoft.com/office/powerpoint/2010/main" val="151628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30345"/>
            <a:ext cx="9957954" cy="737755"/>
          </a:xfrm>
        </p:spPr>
        <p:txBody>
          <a:bodyPr>
            <a:noAutofit/>
          </a:bodyPr>
          <a:lstStyle/>
          <a:p>
            <a:pPr algn="ctr"/>
            <a:r>
              <a:rPr lang="en-US" sz="6000" b="1" dirty="0" err="1"/>
              <a:t>VGGNet</a:t>
            </a:r>
            <a:endParaRPr lang="en-US" sz="6000" b="1"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130306" y="1398242"/>
            <a:ext cx="4288144" cy="4351338"/>
          </a:xfrm>
        </p:spPr>
      </p:pic>
      <p:sp>
        <p:nvSpPr>
          <p:cNvPr id="8" name="TextBox 7"/>
          <p:cNvSpPr txBox="1"/>
          <p:nvPr/>
        </p:nvSpPr>
        <p:spPr>
          <a:xfrm>
            <a:off x="0" y="6414949"/>
            <a:ext cx="10873409" cy="923330"/>
          </a:xfrm>
          <a:prstGeom prst="rect">
            <a:avLst/>
          </a:prstGeom>
          <a:noFill/>
        </p:spPr>
        <p:txBody>
          <a:bodyPr wrap="square" rtlCol="0">
            <a:spAutoFit/>
          </a:bodyPr>
          <a:lstStyle/>
          <a:p>
            <a:r>
              <a:rPr lang="en-US" dirty="0">
                <a:solidFill>
                  <a:schemeClr val="bg1">
                    <a:lumMod val="50000"/>
                  </a:schemeClr>
                </a:solidFill>
              </a:rPr>
              <a:t>*http://arxiv.org/pdf/1409.1556v6.pdf</a:t>
            </a:r>
          </a:p>
          <a:p>
            <a:endParaRPr lang="en-US" dirty="0">
              <a:solidFill>
                <a:schemeClr val="bg1">
                  <a:lumMod val="50000"/>
                </a:schemeClr>
              </a:solidFill>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26</a:t>
            </a:fld>
            <a:endParaRPr lang="en-US"/>
          </a:p>
        </p:txBody>
      </p:sp>
    </p:spTree>
    <p:extLst>
      <p:ext uri="{BB962C8B-B14F-4D97-AF65-F5344CB8AC3E}">
        <p14:creationId xmlns:p14="http://schemas.microsoft.com/office/powerpoint/2010/main" val="2501110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228600"/>
            <a:ext cx="10515600" cy="735903"/>
          </a:xfrm>
        </p:spPr>
        <p:txBody>
          <a:bodyPr>
            <a:noAutofit/>
          </a:bodyPr>
          <a:lstStyle/>
          <a:p>
            <a:pPr algn="ctr"/>
            <a:r>
              <a:rPr lang="en-US" sz="6000" b="1" dirty="0" err="1"/>
              <a:t>GoogLeNet</a:t>
            </a:r>
            <a:endParaRPr lang="en-US" sz="6000" b="1"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168" y="2303674"/>
            <a:ext cx="10005294" cy="2296453"/>
          </a:xfrm>
          <a:ln w="12700">
            <a:solidFill>
              <a:schemeClr val="tx1">
                <a:alpha val="99000"/>
              </a:schemeClr>
            </a:solidFill>
          </a:ln>
        </p:spPr>
      </p:pic>
      <p:sp>
        <p:nvSpPr>
          <p:cNvPr id="14" name="Rectangle 13"/>
          <p:cNvSpPr/>
          <p:nvPr/>
        </p:nvSpPr>
        <p:spPr>
          <a:xfrm>
            <a:off x="0" y="6398309"/>
            <a:ext cx="7876062" cy="646331"/>
          </a:xfrm>
          <a:prstGeom prst="rect">
            <a:avLst/>
          </a:prstGeom>
        </p:spPr>
        <p:txBody>
          <a:bodyPr wrap="square">
            <a:spAutoFit/>
          </a:bodyPr>
          <a:lstStyle/>
          <a:p>
            <a:r>
              <a:rPr lang="en-US" dirty="0">
                <a:solidFill>
                  <a:schemeClr val="bg1">
                    <a:lumMod val="50000"/>
                  </a:schemeClr>
                </a:solidFill>
              </a:rPr>
              <a:t>*http://www.csc.kth.se/~roelof/deepdream/bvlc_gnet.html</a:t>
            </a:r>
          </a:p>
          <a:p>
            <a:endParaRPr lang="en-US" dirty="0">
              <a:solidFill>
                <a:schemeClr val="tx1">
                  <a:lumMod val="50000"/>
                </a:schemeClr>
              </a:solidFill>
            </a:endParaRPr>
          </a:p>
        </p:txBody>
      </p:sp>
      <p:sp>
        <p:nvSpPr>
          <p:cNvPr id="4" name="Slide Number Placeholder 3"/>
          <p:cNvSpPr>
            <a:spLocks noGrp="1"/>
          </p:cNvSpPr>
          <p:nvPr>
            <p:ph type="sldNum" sz="quarter" idx="12"/>
          </p:nvPr>
        </p:nvSpPr>
        <p:spPr/>
        <p:txBody>
          <a:bodyPr/>
          <a:lstStyle/>
          <a:p>
            <a:fld id="{6BA20098-320B-459E-801E-54E5791438C8}" type="slidenum">
              <a:rPr lang="en-US" smtClean="0"/>
              <a:t>27</a:t>
            </a:fld>
            <a:endParaRPr lang="en-US"/>
          </a:p>
        </p:txBody>
      </p:sp>
    </p:spTree>
    <p:extLst>
      <p:ext uri="{BB962C8B-B14F-4D97-AF65-F5344CB8AC3E}">
        <p14:creationId xmlns:p14="http://schemas.microsoft.com/office/powerpoint/2010/main" val="30577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805010"/>
            <a:ext cx="10515600" cy="735903"/>
          </a:xfrm>
        </p:spPr>
        <p:txBody>
          <a:bodyPr>
            <a:noAutofit/>
          </a:bodyPr>
          <a:lstStyle/>
          <a:p>
            <a:pPr algn="ctr"/>
            <a:r>
              <a:rPr lang="en-US" sz="6000" b="1" dirty="0" err="1"/>
              <a:t>GoogLeNet</a:t>
            </a:r>
            <a:r>
              <a:rPr lang="en-US" sz="6000" b="1" dirty="0"/>
              <a:t> uses Inception</a:t>
            </a:r>
          </a:p>
        </p:txBody>
      </p:sp>
      <p:sp>
        <p:nvSpPr>
          <p:cNvPr id="19" name="Rectangle 18"/>
          <p:cNvSpPr/>
          <p:nvPr/>
        </p:nvSpPr>
        <p:spPr>
          <a:xfrm>
            <a:off x="4234463" y="5269816"/>
            <a:ext cx="3515258" cy="646331"/>
          </a:xfrm>
          <a:prstGeom prst="rect">
            <a:avLst/>
          </a:prstGeom>
        </p:spPr>
        <p:txBody>
          <a:bodyPr wrap="none">
            <a:spAutoFit/>
          </a:bodyPr>
          <a:lstStyle/>
          <a:p>
            <a:pPr algn="ctr"/>
            <a:r>
              <a:rPr lang="en-US" sz="3600" dirty="0"/>
              <a:t>Inception Module</a:t>
            </a:r>
          </a:p>
        </p:txBody>
      </p:sp>
      <p:sp>
        <p:nvSpPr>
          <p:cNvPr id="16" name="Rectangle 15"/>
          <p:cNvSpPr/>
          <p:nvPr/>
        </p:nvSpPr>
        <p:spPr>
          <a:xfrm>
            <a:off x="0" y="6356350"/>
            <a:ext cx="6553200" cy="369332"/>
          </a:xfrm>
          <a:prstGeom prst="rect">
            <a:avLst/>
          </a:prstGeom>
        </p:spPr>
        <p:txBody>
          <a:bodyPr wrap="square">
            <a:spAutoFit/>
          </a:bodyPr>
          <a:lstStyle/>
          <a:p>
            <a:r>
              <a:rPr lang="en-US" dirty="0">
                <a:solidFill>
                  <a:schemeClr val="bg1">
                    <a:lumMod val="50000"/>
                  </a:schemeClr>
                </a:solidFill>
              </a:rPr>
              <a:t>*https://arxiv.org/pdf/1409.4842v1.pdf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297" y="2259496"/>
            <a:ext cx="6363588" cy="3010320"/>
          </a:xfrm>
          <a:prstGeom prst="rect">
            <a:avLst/>
          </a:prstGeom>
          <a:ln w="12700">
            <a:solidFill>
              <a:schemeClr val="tx1">
                <a:alpha val="99000"/>
              </a:schemeClr>
            </a:solidFill>
          </a:ln>
        </p:spPr>
      </p:pic>
      <p:sp>
        <p:nvSpPr>
          <p:cNvPr id="4" name="Slide Number Placeholder 3"/>
          <p:cNvSpPr>
            <a:spLocks noGrp="1"/>
          </p:cNvSpPr>
          <p:nvPr>
            <p:ph type="sldNum" sz="quarter" idx="12"/>
          </p:nvPr>
        </p:nvSpPr>
        <p:spPr/>
        <p:txBody>
          <a:bodyPr/>
          <a:lstStyle/>
          <a:p>
            <a:fld id="{6BA20098-320B-459E-801E-54E5791438C8}" type="slidenum">
              <a:rPr lang="en-US" smtClean="0"/>
              <a:t>28</a:t>
            </a:fld>
            <a:endParaRPr lang="en-US"/>
          </a:p>
        </p:txBody>
      </p:sp>
    </p:spTree>
    <p:extLst>
      <p:ext uri="{BB962C8B-B14F-4D97-AF65-F5344CB8AC3E}">
        <p14:creationId xmlns:p14="http://schemas.microsoft.com/office/powerpoint/2010/main" val="2329409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1649"/>
            <a:ext cx="10515600" cy="735903"/>
          </a:xfrm>
        </p:spPr>
        <p:txBody>
          <a:bodyPr>
            <a:noAutofit/>
          </a:bodyPr>
          <a:lstStyle/>
          <a:p>
            <a:pPr algn="ctr"/>
            <a:r>
              <a:rPr lang="en-US" sz="6000" b="1" dirty="0"/>
              <a:t>Inception Performance comparison </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*http://lsun.cs.princeton.edu/slides/Christian.pdf</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2308886"/>
            <a:ext cx="5715000" cy="3533775"/>
          </a:xfrm>
          <a:prstGeom prst="rect">
            <a:avLst/>
          </a:prstGeom>
          <a:ln w="12700">
            <a:solidFill>
              <a:srgbClr val="002060">
                <a:alpha val="99000"/>
              </a:srgbClr>
            </a:solidFill>
          </a:ln>
        </p:spPr>
      </p:pic>
      <p:sp>
        <p:nvSpPr>
          <p:cNvPr id="4" name="Slide Number Placeholder 3"/>
          <p:cNvSpPr>
            <a:spLocks noGrp="1"/>
          </p:cNvSpPr>
          <p:nvPr>
            <p:ph type="sldNum" sz="quarter" idx="12"/>
          </p:nvPr>
        </p:nvSpPr>
        <p:spPr/>
        <p:txBody>
          <a:bodyPr/>
          <a:lstStyle/>
          <a:p>
            <a:fld id="{6BA20098-320B-459E-801E-54E5791438C8}" type="slidenum">
              <a:rPr lang="en-US" smtClean="0"/>
              <a:t>29</a:t>
            </a:fld>
            <a:endParaRPr lang="en-US"/>
          </a:p>
        </p:txBody>
      </p:sp>
    </p:spTree>
    <p:extLst>
      <p:ext uri="{BB962C8B-B14F-4D97-AF65-F5344CB8AC3E}">
        <p14:creationId xmlns:p14="http://schemas.microsoft.com/office/powerpoint/2010/main" val="31812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498246"/>
            <a:ext cx="10108096" cy="662739"/>
          </a:xfrm>
        </p:spPr>
        <p:txBody>
          <a:bodyPr>
            <a:noAutofit/>
          </a:bodyPr>
          <a:lstStyle/>
          <a:p>
            <a:pPr algn="ctr"/>
            <a:r>
              <a:rPr lang="en-US" sz="6000" b="1" dirty="0"/>
              <a:t>Talk Outline</a:t>
            </a:r>
            <a:endParaRPr lang="en-US" sz="6000" dirty="0"/>
          </a:p>
        </p:txBody>
      </p:sp>
      <p:sp>
        <p:nvSpPr>
          <p:cNvPr id="3" name="Text Placeholder 2"/>
          <p:cNvSpPr>
            <a:spLocks noGrp="1"/>
          </p:cNvSpPr>
          <p:nvPr>
            <p:ph type="body" sz="quarter" idx="10"/>
          </p:nvPr>
        </p:nvSpPr>
        <p:spPr>
          <a:xfrm>
            <a:off x="1245704" y="2130771"/>
            <a:ext cx="10108096" cy="3200876"/>
          </a:xfrm>
        </p:spPr>
        <p:txBody>
          <a:bodyPr/>
          <a:lstStyle/>
          <a:p>
            <a:pPr>
              <a:buFont typeface="Wingdings" panose="05000000000000000000" pitchFamily="2" charset="2"/>
              <a:buChar char="q"/>
            </a:pPr>
            <a:r>
              <a:rPr lang="en-US" sz="3600" dirty="0"/>
              <a:t> Deep Learning (DL)</a:t>
            </a:r>
          </a:p>
          <a:p>
            <a:pPr>
              <a:buFont typeface="Wingdings" panose="05000000000000000000" pitchFamily="2" charset="2"/>
              <a:buChar char="q"/>
            </a:pPr>
            <a:r>
              <a:rPr lang="en-US" sz="3600" dirty="0"/>
              <a:t> Deep Neural Networks (DNN)</a:t>
            </a:r>
          </a:p>
          <a:p>
            <a:pPr>
              <a:buFont typeface="Wingdings" panose="05000000000000000000" pitchFamily="2" charset="2"/>
              <a:buChar char="q"/>
            </a:pPr>
            <a:r>
              <a:rPr lang="en-US" sz="3600" dirty="0"/>
              <a:t> Types of DNNs</a:t>
            </a:r>
          </a:p>
          <a:p>
            <a:pPr>
              <a:buFont typeface="Wingdings" panose="05000000000000000000" pitchFamily="2" charset="2"/>
              <a:buChar char="q"/>
            </a:pPr>
            <a:r>
              <a:rPr lang="en-US" sz="3600" dirty="0"/>
              <a:t> DL Frameworks</a:t>
            </a:r>
          </a:p>
          <a:p>
            <a:pPr>
              <a:buFont typeface="Wingdings" panose="05000000000000000000" pitchFamily="2" charset="2"/>
              <a:buChar char="q"/>
            </a:pPr>
            <a:r>
              <a:rPr lang="en-US" sz="3600" dirty="0"/>
              <a:t> </a:t>
            </a:r>
            <a:r>
              <a:rPr lang="en-US" sz="3600"/>
              <a:t>Use Cases</a:t>
            </a:r>
            <a:endParaRPr lang="en-US" sz="3600" dirty="0"/>
          </a:p>
        </p:txBody>
      </p:sp>
      <p:sp>
        <p:nvSpPr>
          <p:cNvPr id="4" name="Slide Number Placeholder 3"/>
          <p:cNvSpPr>
            <a:spLocks noGrp="1"/>
          </p:cNvSpPr>
          <p:nvPr>
            <p:ph type="sldNum" sz="quarter" idx="12"/>
          </p:nvPr>
        </p:nvSpPr>
        <p:spPr/>
        <p:txBody>
          <a:bodyPr/>
          <a:lstStyle/>
          <a:p>
            <a:fld id="{6974C60E-8F8C-41D8-9BFF-6DF338C2FC78}" type="slidenum">
              <a:rPr lang="en-US" smtClean="0"/>
              <a:t>3</a:t>
            </a:fld>
            <a:endParaRPr lang="en-US" dirty="0"/>
          </a:p>
        </p:txBody>
      </p:sp>
    </p:spTree>
    <p:extLst>
      <p:ext uri="{BB962C8B-B14F-4D97-AF65-F5344CB8AC3E}">
        <p14:creationId xmlns:p14="http://schemas.microsoft.com/office/powerpoint/2010/main" val="26561820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228600"/>
            <a:ext cx="10515600" cy="735903"/>
          </a:xfrm>
        </p:spPr>
        <p:txBody>
          <a:bodyPr>
            <a:noAutofit/>
          </a:bodyPr>
          <a:lstStyle/>
          <a:p>
            <a:pPr algn="ctr"/>
            <a:r>
              <a:rPr lang="en-US" sz="6000" b="1" dirty="0"/>
              <a:t>Microsoft </a:t>
            </a:r>
            <a:r>
              <a:rPr lang="en-US" sz="6000" b="1" dirty="0" err="1"/>
              <a:t>ResNet</a:t>
            </a:r>
            <a:endParaRPr lang="en-US" sz="6000" b="1" dirty="0"/>
          </a:p>
        </p:txBody>
      </p:sp>
      <p:sp>
        <p:nvSpPr>
          <p:cNvPr id="9" name="Rectangle 8"/>
          <p:cNvSpPr/>
          <p:nvPr/>
        </p:nvSpPr>
        <p:spPr>
          <a:xfrm>
            <a:off x="0" y="6352143"/>
            <a:ext cx="4042410" cy="369332"/>
          </a:xfrm>
          <a:prstGeom prst="rect">
            <a:avLst/>
          </a:prstGeom>
        </p:spPr>
        <p:txBody>
          <a:bodyPr wrap="square">
            <a:spAutoFit/>
          </a:bodyPr>
          <a:lstStyle/>
          <a:p>
            <a:r>
              <a:rPr lang="en-US" dirty="0">
                <a:solidFill>
                  <a:schemeClr val="bg1">
                    <a:lumMod val="50000"/>
                  </a:schemeClr>
                </a:solidFill>
              </a:rPr>
              <a:t>*https://arxiv.org/pdf/1512.03385v1.pdf</a:t>
            </a:r>
          </a:p>
        </p:txBody>
      </p:sp>
      <p:pic>
        <p:nvPicPr>
          <p:cNvPr id="7" name="Shape 897"/>
          <p:cNvPicPr preferRelativeResize="0"/>
          <p:nvPr/>
        </p:nvPicPr>
        <p:blipFill>
          <a:blip r:embed="rId3">
            <a:alphaModFix/>
          </a:blip>
          <a:stretch>
            <a:fillRect/>
          </a:stretch>
        </p:blipFill>
        <p:spPr>
          <a:xfrm>
            <a:off x="4127891" y="861177"/>
            <a:ext cx="3728399" cy="5785432"/>
          </a:xfrm>
          <a:prstGeom prst="rect">
            <a:avLst/>
          </a:prstGeom>
          <a:noFill/>
          <a:ln>
            <a:noFill/>
          </a:ln>
        </p:spPr>
      </p:pic>
      <p:sp>
        <p:nvSpPr>
          <p:cNvPr id="4" name="Slide Number Placeholder 3"/>
          <p:cNvSpPr>
            <a:spLocks noGrp="1"/>
          </p:cNvSpPr>
          <p:nvPr>
            <p:ph type="sldNum" sz="quarter" idx="12"/>
          </p:nvPr>
        </p:nvSpPr>
        <p:spPr/>
        <p:txBody>
          <a:bodyPr/>
          <a:lstStyle/>
          <a:p>
            <a:fld id="{6BA20098-320B-459E-801E-54E5791438C8}" type="slidenum">
              <a:rPr lang="en-US" smtClean="0"/>
              <a:t>30</a:t>
            </a:fld>
            <a:endParaRPr lang="en-US"/>
          </a:p>
        </p:txBody>
      </p:sp>
    </p:spTree>
    <p:extLst>
      <p:ext uri="{BB962C8B-B14F-4D97-AF65-F5344CB8AC3E}">
        <p14:creationId xmlns:p14="http://schemas.microsoft.com/office/powerpoint/2010/main" val="310268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771033" y="640267"/>
            <a:ext cx="9500099" cy="5332599"/>
          </a:xfrm>
          <a:prstGeom prst="rect">
            <a:avLst/>
          </a:prstGeom>
          <a:noFill/>
          <a:ln w="9525" cap="flat" cmpd="sng">
            <a:solidFill>
              <a:srgbClr val="666666"/>
            </a:solidFill>
            <a:prstDash val="solid"/>
            <a:round/>
            <a:headEnd type="none" w="med" len="med"/>
            <a:tailEnd type="none" w="med" len="med"/>
          </a:ln>
        </p:spPr>
      </p:pic>
      <p:sp>
        <p:nvSpPr>
          <p:cNvPr id="160" name="Shape 160"/>
          <p:cNvSpPr txBox="1"/>
          <p:nvPr/>
        </p:nvSpPr>
        <p:spPr>
          <a:xfrm>
            <a:off x="38959" y="6201299"/>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161" name="Shape 161"/>
          <p:cNvSpPr/>
          <p:nvPr/>
        </p:nvSpPr>
        <p:spPr>
          <a:xfrm>
            <a:off x="6142067" y="1155567"/>
            <a:ext cx="3077200" cy="4207600"/>
          </a:xfrm>
          <a:prstGeom prst="rect">
            <a:avLst/>
          </a:prstGeom>
          <a:noFill/>
          <a:ln w="3810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162" name="Shape 162"/>
          <p:cNvCxnSpPr/>
          <p:nvPr/>
        </p:nvCxnSpPr>
        <p:spPr>
          <a:xfrm flipH="1">
            <a:off x="6666667" y="1863600"/>
            <a:ext cx="504400" cy="678400"/>
          </a:xfrm>
          <a:prstGeom prst="straightConnector1">
            <a:avLst/>
          </a:prstGeom>
          <a:noFill/>
          <a:ln w="38100" cap="flat" cmpd="sng">
            <a:solidFill>
              <a:srgbClr val="FF0000"/>
            </a:solidFill>
            <a:prstDash val="solid"/>
            <a:round/>
            <a:headEnd type="none" w="lg" len="lg"/>
            <a:tailEnd type="triangle" w="lg" len="lg"/>
          </a:ln>
        </p:spPr>
      </p:cxnSp>
      <p:sp>
        <p:nvSpPr>
          <p:cNvPr id="3" name="Slide Number Placeholder 2"/>
          <p:cNvSpPr>
            <a:spLocks noGrp="1"/>
          </p:cNvSpPr>
          <p:nvPr>
            <p:ph type="sldNum" idx="12"/>
          </p:nvPr>
        </p:nvSpPr>
        <p:spPr/>
        <p:txBody>
          <a:bodyPr/>
          <a:lstStyle/>
          <a:p>
            <a:fld id="{00000000-1234-1234-1234-123412341234}" type="slidenum">
              <a:rPr lang="en" smtClean="0"/>
              <a:pPr/>
              <a:t>31</a:t>
            </a:fld>
            <a:endParaRPr lang="en"/>
          </a:p>
        </p:txBody>
      </p:sp>
    </p:spTree>
    <p:extLst>
      <p:ext uri="{BB962C8B-B14F-4D97-AF65-F5344CB8AC3E}">
        <p14:creationId xmlns:p14="http://schemas.microsoft.com/office/powerpoint/2010/main" val="401781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063" y="3126719"/>
            <a:ext cx="10515600" cy="1325563"/>
          </a:xfrm>
        </p:spPr>
        <p:txBody>
          <a:bodyPr>
            <a:normAutofit/>
          </a:bodyPr>
          <a:lstStyle/>
          <a:p>
            <a:r>
              <a:rPr lang="en-US" b="1" dirty="0"/>
              <a:t>Deep learning and natural language processing</a:t>
            </a:r>
            <a:br>
              <a:rPr lang="en-US" b="1" dirty="0"/>
            </a:br>
            <a:endParaRPr lang="en-US" b="1" dirty="0"/>
          </a:p>
        </p:txBody>
      </p:sp>
      <p:sp>
        <p:nvSpPr>
          <p:cNvPr id="3" name="Slide Number Placeholder 2"/>
          <p:cNvSpPr>
            <a:spLocks noGrp="1"/>
          </p:cNvSpPr>
          <p:nvPr>
            <p:ph type="sldNum" sz="quarter" idx="12"/>
          </p:nvPr>
        </p:nvSpPr>
        <p:spPr/>
        <p:txBody>
          <a:bodyPr/>
          <a:lstStyle/>
          <a:p>
            <a:fld id="{6BA20098-320B-459E-801E-54E5791438C8}" type="slidenum">
              <a:rPr lang="en-US" smtClean="0"/>
              <a:t>32</a:t>
            </a:fld>
            <a:endParaRPr lang="en-US"/>
          </a:p>
        </p:txBody>
      </p:sp>
    </p:spTree>
    <p:extLst>
      <p:ext uri="{BB962C8B-B14F-4D97-AF65-F5344CB8AC3E}">
        <p14:creationId xmlns:p14="http://schemas.microsoft.com/office/powerpoint/2010/main" val="2231181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09" y="-38890"/>
            <a:ext cx="11322628" cy="1325563"/>
          </a:xfrm>
        </p:spPr>
        <p:txBody>
          <a:bodyPr>
            <a:normAutofit/>
          </a:bodyPr>
          <a:lstStyle/>
          <a:p>
            <a:pPr algn="ctr"/>
            <a:r>
              <a:rPr lang="en-US" b="1" dirty="0"/>
              <a:t>Deep learning enables sub-symbolic processing</a:t>
            </a:r>
          </a:p>
        </p:txBody>
      </p:sp>
      <p:sp>
        <p:nvSpPr>
          <p:cNvPr id="4" name="TextBox 3"/>
          <p:cNvSpPr txBox="1"/>
          <p:nvPr/>
        </p:nvSpPr>
        <p:spPr>
          <a:xfrm>
            <a:off x="3597802" y="1129047"/>
            <a:ext cx="184731" cy="523220"/>
          </a:xfrm>
          <a:prstGeom prst="rect">
            <a:avLst/>
          </a:prstGeom>
          <a:noFill/>
        </p:spPr>
        <p:txBody>
          <a:bodyPr wrap="none" rtlCol="0">
            <a:spAutoFit/>
          </a:bodyPr>
          <a:lstStyle/>
          <a:p>
            <a:endParaRPr lang="en-US" sz="2800" i="1" dirty="0"/>
          </a:p>
        </p:txBody>
      </p:sp>
      <p:sp>
        <p:nvSpPr>
          <p:cNvPr id="5" name="TextBox 4"/>
          <p:cNvSpPr txBox="1"/>
          <p:nvPr/>
        </p:nvSpPr>
        <p:spPr>
          <a:xfrm>
            <a:off x="1965166" y="1986697"/>
            <a:ext cx="1467093" cy="4524316"/>
          </a:xfrm>
          <a:prstGeom prst="rect">
            <a:avLst/>
          </a:prstGeom>
          <a:noFill/>
        </p:spPr>
        <p:txBody>
          <a:bodyPr wrap="none" rtlCol="0">
            <a:spAutoFit/>
          </a:bodyPr>
          <a:lstStyle/>
          <a:p>
            <a:r>
              <a:rPr lang="en-US" sz="3600" dirty="0">
                <a:latin typeface="Times New Roman"/>
                <a:cs typeface="Times New Roman"/>
              </a:rPr>
              <a:t>I</a:t>
            </a:r>
          </a:p>
          <a:p>
            <a:endParaRPr lang="en-US" dirty="0">
              <a:latin typeface="Times New Roman"/>
              <a:cs typeface="Times New Roman"/>
            </a:endParaRPr>
          </a:p>
          <a:p>
            <a:r>
              <a:rPr lang="en-US" sz="3600" dirty="0">
                <a:latin typeface="Times New Roman"/>
                <a:cs typeface="Times New Roman"/>
              </a:rPr>
              <a:t>bought</a:t>
            </a:r>
          </a:p>
          <a:p>
            <a:endParaRPr lang="en-US" dirty="0">
              <a:latin typeface="Times New Roman"/>
              <a:cs typeface="Times New Roman"/>
            </a:endParaRPr>
          </a:p>
          <a:p>
            <a:r>
              <a:rPr lang="en-US" sz="3600" dirty="0">
                <a:latin typeface="Times New Roman"/>
                <a:cs typeface="Times New Roman"/>
              </a:rPr>
              <a:t>a </a:t>
            </a:r>
          </a:p>
          <a:p>
            <a:endParaRPr lang="en-US" dirty="0">
              <a:latin typeface="Times New Roman"/>
              <a:cs typeface="Times New Roman"/>
            </a:endParaRPr>
          </a:p>
          <a:p>
            <a:r>
              <a:rPr lang="en-US" sz="3600" dirty="0">
                <a:latin typeface="Times New Roman"/>
                <a:cs typeface="Times New Roman"/>
              </a:rPr>
              <a:t>car</a:t>
            </a:r>
          </a:p>
          <a:p>
            <a:endParaRPr lang="en-US" dirty="0">
              <a:latin typeface="Times New Roman"/>
              <a:cs typeface="Times New Roman"/>
            </a:endParaRPr>
          </a:p>
          <a:p>
            <a:r>
              <a:rPr lang="en-US" sz="3600" dirty="0">
                <a:latin typeface="Times New Roman"/>
                <a:cs typeface="Times New Roman"/>
              </a:rPr>
              <a:t>.</a:t>
            </a:r>
          </a:p>
          <a:p>
            <a:endParaRPr lang="en-US" dirty="0"/>
          </a:p>
          <a:p>
            <a:endParaRPr lang="en-US" dirty="0"/>
          </a:p>
        </p:txBody>
      </p:sp>
      <p:sp>
        <p:nvSpPr>
          <p:cNvPr id="8" name="TextBox 7"/>
          <p:cNvSpPr txBox="1"/>
          <p:nvPr/>
        </p:nvSpPr>
        <p:spPr>
          <a:xfrm>
            <a:off x="3590101" y="1967696"/>
            <a:ext cx="2215270" cy="4524316"/>
          </a:xfrm>
          <a:prstGeom prst="rect">
            <a:avLst/>
          </a:prstGeom>
          <a:noFill/>
        </p:spPr>
        <p:txBody>
          <a:bodyPr wrap="none" rtlCol="0">
            <a:spAutoFit/>
          </a:bodyPr>
          <a:lstStyle/>
          <a:p>
            <a:r>
              <a:rPr lang="en-US" sz="3600" dirty="0">
                <a:latin typeface="Consolas"/>
                <a:cs typeface="Consolas"/>
              </a:rPr>
              <a:t>&lt;i&gt;</a:t>
            </a:r>
          </a:p>
          <a:p>
            <a:endParaRPr lang="en-US" dirty="0">
              <a:latin typeface="Consolas"/>
              <a:cs typeface="Consolas"/>
            </a:endParaRPr>
          </a:p>
          <a:p>
            <a:r>
              <a:rPr lang="en-US" sz="3600" dirty="0">
                <a:latin typeface="Consolas"/>
                <a:cs typeface="Consolas"/>
              </a:rPr>
              <a:t>&lt;bought&gt;</a:t>
            </a:r>
          </a:p>
          <a:p>
            <a:endParaRPr lang="en-US" dirty="0">
              <a:latin typeface="Consolas"/>
              <a:cs typeface="Consolas"/>
            </a:endParaRPr>
          </a:p>
          <a:p>
            <a:r>
              <a:rPr lang="en-US" sz="3600" dirty="0">
                <a:latin typeface="Consolas"/>
                <a:cs typeface="Consolas"/>
              </a:rPr>
              <a:t>&lt;a&gt; </a:t>
            </a:r>
          </a:p>
          <a:p>
            <a:endParaRPr lang="en-US" dirty="0">
              <a:latin typeface="Consolas"/>
              <a:cs typeface="Consolas"/>
            </a:endParaRPr>
          </a:p>
          <a:p>
            <a:r>
              <a:rPr lang="en-US" sz="3600" dirty="0">
                <a:latin typeface="Consolas"/>
                <a:cs typeface="Consolas"/>
              </a:rPr>
              <a:t>&lt;car&gt;</a:t>
            </a:r>
          </a:p>
          <a:p>
            <a:endParaRPr lang="en-US" dirty="0">
              <a:latin typeface="Consolas"/>
              <a:cs typeface="Consolas"/>
            </a:endParaRPr>
          </a:p>
          <a:p>
            <a:r>
              <a:rPr lang="en-US" sz="3600" dirty="0">
                <a:latin typeface="Consolas"/>
                <a:cs typeface="Consolas"/>
              </a:rPr>
              <a:t>&lt;.&gt;</a:t>
            </a:r>
          </a:p>
          <a:p>
            <a:endParaRPr lang="en-US" dirty="0"/>
          </a:p>
          <a:p>
            <a:endParaRPr lang="en-US" dirty="0"/>
          </a:p>
        </p:txBody>
      </p:sp>
      <p:sp>
        <p:nvSpPr>
          <p:cNvPr id="9" name="TextBox 8"/>
          <p:cNvSpPr txBox="1"/>
          <p:nvPr/>
        </p:nvSpPr>
        <p:spPr>
          <a:xfrm>
            <a:off x="6214329" y="2017861"/>
            <a:ext cx="4277393" cy="4401205"/>
          </a:xfrm>
          <a:prstGeom prst="rect">
            <a:avLst/>
          </a:prstGeom>
          <a:noFill/>
        </p:spPr>
        <p:txBody>
          <a:bodyPr wrap="square" rtlCol="0">
            <a:spAutoFit/>
          </a:bodyPr>
          <a:lstStyle/>
          <a:p>
            <a:r>
              <a:rPr lang="en-US" sz="2800" dirty="0"/>
              <a:t>You have to remember to represent “purchased” and “automobile.”</a:t>
            </a:r>
          </a:p>
          <a:p>
            <a:endParaRPr lang="en-US" sz="2800" dirty="0"/>
          </a:p>
          <a:p>
            <a:r>
              <a:rPr lang="en-US" sz="2800" dirty="0"/>
              <a:t>What about “truck”?</a:t>
            </a:r>
          </a:p>
          <a:p>
            <a:endParaRPr lang="en-US" sz="2800" dirty="0"/>
          </a:p>
          <a:p>
            <a:r>
              <a:rPr lang="en-US" sz="2800" dirty="0"/>
              <a:t>How do you encode the meaning of the entire sentence?</a:t>
            </a:r>
          </a:p>
          <a:p>
            <a:endParaRPr lang="en-US" sz="2800" dirty="0"/>
          </a:p>
        </p:txBody>
      </p:sp>
      <p:cxnSp>
        <p:nvCxnSpPr>
          <p:cNvPr id="11" name="Straight Connector 10"/>
          <p:cNvCxnSpPr/>
          <p:nvPr/>
        </p:nvCxnSpPr>
        <p:spPr>
          <a:xfrm flipH="1">
            <a:off x="6019549" y="1947742"/>
            <a:ext cx="0" cy="4503180"/>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6BA20098-320B-459E-801E-54E5791438C8}" type="slidenum">
              <a:rPr lang="en-US" smtClean="0"/>
              <a:t>33</a:t>
            </a:fld>
            <a:endParaRPr lang="en-US"/>
          </a:p>
        </p:txBody>
      </p:sp>
    </p:spTree>
    <p:extLst>
      <p:ext uri="{BB962C8B-B14F-4D97-AF65-F5344CB8AC3E}">
        <p14:creationId xmlns:p14="http://schemas.microsoft.com/office/powerpoint/2010/main" val="270113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28" y="593725"/>
            <a:ext cx="10515600" cy="476539"/>
          </a:xfrm>
        </p:spPr>
        <p:txBody>
          <a:bodyPr>
            <a:noAutofit/>
          </a:bodyPr>
          <a:lstStyle/>
          <a:p>
            <a:pPr algn="ctr"/>
            <a:r>
              <a:rPr lang="en-US" b="1" dirty="0"/>
              <a:t>But what about a sentence?</a:t>
            </a:r>
            <a:br>
              <a:rPr lang="en-US" b="1" dirty="0"/>
            </a:br>
            <a:endParaRPr lang="en-US" b="1" dirty="0"/>
          </a:p>
        </p:txBody>
      </p:sp>
      <p:sp>
        <p:nvSpPr>
          <p:cNvPr id="5" name="TextBox 4"/>
          <p:cNvSpPr txBox="1"/>
          <p:nvPr/>
        </p:nvSpPr>
        <p:spPr>
          <a:xfrm>
            <a:off x="1799442" y="1494733"/>
            <a:ext cx="8640161" cy="3662541"/>
          </a:xfrm>
          <a:prstGeom prst="rect">
            <a:avLst/>
          </a:prstGeom>
          <a:noFill/>
        </p:spPr>
        <p:txBody>
          <a:bodyPr wrap="square" rtlCol="0">
            <a:spAutoFit/>
          </a:bodyPr>
          <a:lstStyle/>
          <a:p>
            <a:r>
              <a:rPr lang="en-US" sz="2800" dirty="0"/>
              <a:t>Algorithm for generating vectors for sentences</a:t>
            </a:r>
          </a:p>
          <a:p>
            <a:endParaRPr lang="en-US" sz="800" dirty="0"/>
          </a:p>
          <a:p>
            <a:pPr marL="342900" indent="-342900">
              <a:buAutoNum type="arabicPeriod"/>
            </a:pPr>
            <a:r>
              <a:rPr lang="en-US" sz="2800" dirty="0"/>
              <a:t>Make the sentence vector be the vector for the first word.</a:t>
            </a:r>
          </a:p>
          <a:p>
            <a:pPr marL="342900" indent="-342900">
              <a:buAutoNum type="arabicPeriod"/>
            </a:pPr>
            <a:r>
              <a:rPr lang="en-US" sz="2800" dirty="0"/>
              <a:t>For each subsequent word, combine its vector with the sentence vector.	</a:t>
            </a:r>
          </a:p>
          <a:p>
            <a:pPr marL="342900" indent="-342900">
              <a:buAutoNum type="arabicPeriod"/>
            </a:pPr>
            <a:r>
              <a:rPr lang="en-US" sz="2800" dirty="0"/>
              <a:t>The resulting vector after the last word is the sentence vector. </a:t>
            </a:r>
            <a:br>
              <a:rPr lang="en-US" sz="2800" dirty="0"/>
            </a:br>
            <a:endParaRPr lang="en-US" sz="2800" dirty="0"/>
          </a:p>
        </p:txBody>
      </p:sp>
      <p:sp>
        <p:nvSpPr>
          <p:cNvPr id="6" name="TextBox 5"/>
          <p:cNvSpPr txBox="1"/>
          <p:nvPr/>
        </p:nvSpPr>
        <p:spPr>
          <a:xfrm>
            <a:off x="1153392" y="5342752"/>
            <a:ext cx="10266218" cy="584775"/>
          </a:xfrm>
          <a:prstGeom prst="rect">
            <a:avLst/>
          </a:prstGeom>
          <a:noFill/>
        </p:spPr>
        <p:txBody>
          <a:bodyPr wrap="square" rtlCol="0">
            <a:spAutoFit/>
          </a:bodyPr>
          <a:lstStyle/>
          <a:p>
            <a:pPr algn="ctr"/>
            <a:r>
              <a:rPr lang="en-US" sz="3200" dirty="0"/>
              <a:t>Can be implemented using a recurrent neural network (RNN)</a:t>
            </a:r>
          </a:p>
        </p:txBody>
      </p:sp>
      <p:sp>
        <p:nvSpPr>
          <p:cNvPr id="3" name="Slide Number Placeholder 2"/>
          <p:cNvSpPr>
            <a:spLocks noGrp="1"/>
          </p:cNvSpPr>
          <p:nvPr>
            <p:ph type="sldNum" sz="quarter" idx="12"/>
          </p:nvPr>
        </p:nvSpPr>
        <p:spPr/>
        <p:txBody>
          <a:bodyPr/>
          <a:lstStyle/>
          <a:p>
            <a:fld id="{6BA20098-320B-459E-801E-54E5791438C8}" type="slidenum">
              <a:rPr lang="en-US" smtClean="0"/>
              <a:t>34</a:t>
            </a:fld>
            <a:endParaRPr lang="en-US"/>
          </a:p>
        </p:txBody>
      </p:sp>
    </p:spTree>
    <p:extLst>
      <p:ext uri="{BB962C8B-B14F-4D97-AF65-F5344CB8AC3E}">
        <p14:creationId xmlns:p14="http://schemas.microsoft.com/office/powerpoint/2010/main" val="291921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4604" y="93767"/>
            <a:ext cx="11653523" cy="896834"/>
          </a:xfrm>
        </p:spPr>
        <p:txBody>
          <a:bodyPr>
            <a:noAutofit/>
          </a:bodyPr>
          <a:lstStyle/>
          <a:p>
            <a:pPr algn="ctr"/>
            <a:r>
              <a:rPr lang="en-US" sz="6000" dirty="0"/>
              <a:t>LSTM RNN</a:t>
            </a:r>
          </a:p>
        </p:txBody>
      </p:sp>
      <p:sp>
        <p:nvSpPr>
          <p:cNvPr id="7"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711" y="1617748"/>
            <a:ext cx="4817307" cy="3880320"/>
          </a:xfrm>
          <a:prstGeom prst="rect">
            <a:avLst/>
          </a:prstGeom>
          <a:ln w="12700">
            <a:solidFill>
              <a:schemeClr val="tx1">
                <a:alpha val="99000"/>
              </a:schemeClr>
            </a:solidFill>
          </a:ln>
        </p:spPr>
      </p:pic>
      <p:sp>
        <p:nvSpPr>
          <p:cNvPr id="13" name="TextBox 12"/>
          <p:cNvSpPr txBox="1"/>
          <p:nvPr/>
        </p:nvSpPr>
        <p:spPr>
          <a:xfrm>
            <a:off x="0" y="6488668"/>
            <a:ext cx="8032173" cy="369332"/>
          </a:xfrm>
          <a:prstGeom prst="rect">
            <a:avLst/>
          </a:prstGeom>
          <a:noFill/>
        </p:spPr>
        <p:txBody>
          <a:bodyPr wrap="square" rtlCol="0">
            <a:spAutoFit/>
          </a:bodyPr>
          <a:lstStyle/>
          <a:p>
            <a:r>
              <a:rPr lang="en-US" dirty="0">
                <a:solidFill>
                  <a:schemeClr val="bg1">
                    <a:lumMod val="50000"/>
                  </a:schemeClr>
                </a:solidFill>
              </a:rPr>
              <a:t>*</a:t>
            </a:r>
            <a:r>
              <a:rPr lang="fr-FR" dirty="0">
                <a:solidFill>
                  <a:schemeClr val="bg1">
                    <a:lumMod val="50000"/>
                  </a:schemeClr>
                </a:solidFill>
              </a:rPr>
              <a:t>Huang et al., Communications ACM 01/2014</a:t>
            </a:r>
            <a:endParaRPr lang="en-US"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6BA20098-320B-459E-801E-54E5791438C8}" type="slidenum">
              <a:rPr lang="en-US" smtClean="0"/>
              <a:t>35</a:t>
            </a:fld>
            <a:endParaRPr lang="en-US"/>
          </a:p>
        </p:txBody>
      </p:sp>
    </p:spTree>
    <p:extLst>
      <p:ext uri="{BB962C8B-B14F-4D97-AF65-F5344CB8AC3E}">
        <p14:creationId xmlns:p14="http://schemas.microsoft.com/office/powerpoint/2010/main" val="1148118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can you do with a Sentence Vector?</a:t>
            </a:r>
          </a:p>
        </p:txBody>
      </p:sp>
      <p:sp>
        <p:nvSpPr>
          <p:cNvPr id="5" name="TextBox 4"/>
          <p:cNvSpPr txBox="1"/>
          <p:nvPr/>
        </p:nvSpPr>
        <p:spPr>
          <a:xfrm>
            <a:off x="2022769" y="3478475"/>
            <a:ext cx="8416833" cy="1077218"/>
          </a:xfrm>
          <a:prstGeom prst="rect">
            <a:avLst/>
          </a:prstGeom>
          <a:noFill/>
        </p:spPr>
        <p:txBody>
          <a:bodyPr wrap="square" rtlCol="0">
            <a:spAutoFit/>
          </a:bodyPr>
          <a:lstStyle/>
          <a:p>
            <a:r>
              <a:rPr lang="en-US" sz="3200" dirty="0"/>
              <a:t>You can unwind in the other direction to do machine translation.</a:t>
            </a:r>
          </a:p>
        </p:txBody>
      </p:sp>
      <p:sp>
        <p:nvSpPr>
          <p:cNvPr id="6" name="TextBox 5"/>
          <p:cNvSpPr txBox="1"/>
          <p:nvPr/>
        </p:nvSpPr>
        <p:spPr>
          <a:xfrm>
            <a:off x="2022769" y="5030748"/>
            <a:ext cx="7927953" cy="1077218"/>
          </a:xfrm>
          <a:prstGeom prst="rect">
            <a:avLst/>
          </a:prstGeom>
          <a:noFill/>
        </p:spPr>
        <p:txBody>
          <a:bodyPr wrap="square" rtlCol="0">
            <a:spAutoFit/>
          </a:bodyPr>
          <a:lstStyle/>
          <a:p>
            <a:r>
              <a:rPr lang="en-US" sz="3200" dirty="0"/>
              <a:t>Called a seq2seq model, or Neural Machine Translation, or encoder-decoder model.</a:t>
            </a:r>
          </a:p>
        </p:txBody>
      </p:sp>
      <p:sp>
        <p:nvSpPr>
          <p:cNvPr id="3" name="Rectangle 2"/>
          <p:cNvSpPr/>
          <p:nvPr/>
        </p:nvSpPr>
        <p:spPr>
          <a:xfrm>
            <a:off x="2022769" y="2418645"/>
            <a:ext cx="5037757" cy="584776"/>
          </a:xfrm>
          <a:prstGeom prst="rect">
            <a:avLst/>
          </a:prstGeom>
        </p:spPr>
        <p:txBody>
          <a:bodyPr wrap="none">
            <a:spAutoFit/>
          </a:bodyPr>
          <a:lstStyle/>
          <a:p>
            <a:r>
              <a:rPr lang="en-US" sz="3200" dirty="0"/>
              <a:t>You can feed it to a classifier.</a:t>
            </a:r>
          </a:p>
        </p:txBody>
      </p:sp>
      <p:sp>
        <p:nvSpPr>
          <p:cNvPr id="4" name="Slide Number Placeholder 3"/>
          <p:cNvSpPr>
            <a:spLocks noGrp="1"/>
          </p:cNvSpPr>
          <p:nvPr>
            <p:ph type="sldNum" sz="quarter" idx="12"/>
          </p:nvPr>
        </p:nvSpPr>
        <p:spPr/>
        <p:txBody>
          <a:bodyPr/>
          <a:lstStyle/>
          <a:p>
            <a:fld id="{6BA20098-320B-459E-801E-54E5791438C8}" type="slidenum">
              <a:rPr lang="en-US" smtClean="0"/>
              <a:t>36</a:t>
            </a:fld>
            <a:endParaRPr lang="en-US"/>
          </a:p>
        </p:txBody>
      </p:sp>
    </p:spTree>
    <p:extLst>
      <p:ext uri="{BB962C8B-B14F-4D97-AF65-F5344CB8AC3E}">
        <p14:creationId xmlns:p14="http://schemas.microsoft.com/office/powerpoint/2010/main" val="206878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17373"/>
            <a:ext cx="10515600" cy="1325563"/>
          </a:xfrm>
        </p:spPr>
        <p:txBody>
          <a:bodyPr/>
          <a:lstStyle/>
          <a:p>
            <a:pPr algn="ctr"/>
            <a:r>
              <a:rPr lang="en-US" b="1" dirty="0"/>
              <a:t>Deep learning and question answering</a:t>
            </a:r>
          </a:p>
        </p:txBody>
      </p:sp>
      <p:sp>
        <p:nvSpPr>
          <p:cNvPr id="4" name="TextBox 3"/>
          <p:cNvSpPr txBox="1"/>
          <p:nvPr/>
        </p:nvSpPr>
        <p:spPr>
          <a:xfrm>
            <a:off x="1688180" y="1342936"/>
            <a:ext cx="3379200" cy="1938992"/>
          </a:xfrm>
          <a:prstGeom prst="rect">
            <a:avLst/>
          </a:prstGeom>
          <a:noFill/>
        </p:spPr>
        <p:txBody>
          <a:bodyPr wrap="none" rtlCol="0">
            <a:spAutoFit/>
          </a:bodyPr>
          <a:lstStyle/>
          <a:p>
            <a:r>
              <a:rPr lang="en-US" sz="2400" dirty="0">
                <a:latin typeface="Times New Roman"/>
                <a:cs typeface="Times New Roman"/>
              </a:rPr>
              <a:t>Bob went home.</a:t>
            </a:r>
          </a:p>
          <a:p>
            <a:r>
              <a:rPr lang="en-US" sz="2400" dirty="0">
                <a:latin typeface="Times New Roman"/>
                <a:cs typeface="Times New Roman"/>
              </a:rPr>
              <a:t>Tim went to the junkyard.</a:t>
            </a:r>
          </a:p>
          <a:p>
            <a:r>
              <a:rPr lang="en-US" sz="2400" dirty="0">
                <a:latin typeface="Times New Roman"/>
                <a:cs typeface="Times New Roman"/>
              </a:rPr>
              <a:t>Bob picked up the jar.</a:t>
            </a:r>
          </a:p>
          <a:p>
            <a:r>
              <a:rPr lang="en-US" sz="2400" dirty="0">
                <a:latin typeface="Times New Roman"/>
                <a:cs typeface="Times New Roman"/>
              </a:rPr>
              <a:t>Bob went to town.</a:t>
            </a:r>
          </a:p>
          <a:p>
            <a:r>
              <a:rPr lang="en-US" sz="2400" dirty="0">
                <a:solidFill>
                  <a:srgbClr val="C84D5F"/>
                </a:solidFill>
              </a:rPr>
              <a:t>Where is the jar? A: town</a:t>
            </a:r>
          </a:p>
        </p:txBody>
      </p:sp>
      <p:sp>
        <p:nvSpPr>
          <p:cNvPr id="3" name="TextBox 2"/>
          <p:cNvSpPr txBox="1"/>
          <p:nvPr/>
        </p:nvSpPr>
        <p:spPr>
          <a:xfrm>
            <a:off x="6283487" y="1358326"/>
            <a:ext cx="4199482" cy="2308324"/>
          </a:xfrm>
          <a:prstGeom prst="rect">
            <a:avLst/>
          </a:prstGeom>
          <a:noFill/>
        </p:spPr>
        <p:txBody>
          <a:bodyPr wrap="square" rtlCol="0">
            <a:spAutoFit/>
          </a:bodyPr>
          <a:lstStyle/>
          <a:p>
            <a:r>
              <a:rPr lang="en-US" sz="2400" dirty="0"/>
              <a:t>Memory Networks [Weston et al., 2014]: Updates memory vectors based on a question and finds the best one to give the output.</a:t>
            </a:r>
          </a:p>
          <a:p>
            <a:endParaRPr lang="en-US" sz="2400" dirty="0"/>
          </a:p>
        </p:txBody>
      </p:sp>
      <p:sp>
        <p:nvSpPr>
          <p:cNvPr id="5" name="TextBox 4"/>
          <p:cNvSpPr txBox="1"/>
          <p:nvPr/>
        </p:nvSpPr>
        <p:spPr>
          <a:xfrm>
            <a:off x="1688180" y="3860424"/>
            <a:ext cx="4041411" cy="1938992"/>
          </a:xfrm>
          <a:prstGeom prst="rect">
            <a:avLst/>
          </a:prstGeom>
          <a:noFill/>
        </p:spPr>
        <p:txBody>
          <a:bodyPr wrap="square" rtlCol="0">
            <a:spAutoFit/>
          </a:bodyPr>
          <a:lstStyle/>
          <a:p>
            <a:r>
              <a:rPr lang="en-US" sz="2400" dirty="0">
                <a:latin typeface="Times New Roman"/>
                <a:cs typeface="Times New Roman"/>
              </a:rPr>
              <a:t>The office is north of the yard.</a:t>
            </a:r>
          </a:p>
          <a:p>
            <a:r>
              <a:rPr lang="en-US" sz="2400" dirty="0">
                <a:latin typeface="Times New Roman"/>
                <a:cs typeface="Times New Roman"/>
              </a:rPr>
              <a:t>The bath is north of the office.</a:t>
            </a:r>
          </a:p>
          <a:p>
            <a:r>
              <a:rPr lang="en-US" sz="2400" dirty="0">
                <a:latin typeface="Times New Roman"/>
                <a:cs typeface="Times New Roman"/>
              </a:rPr>
              <a:t>The yard is west of the kitchen.</a:t>
            </a:r>
          </a:p>
          <a:p>
            <a:r>
              <a:rPr lang="en-US" sz="2400" dirty="0">
                <a:solidFill>
                  <a:srgbClr val="C84D5F"/>
                </a:solidFill>
              </a:rPr>
              <a:t>How do you go from the office to the kitchen? A: south, east</a:t>
            </a:r>
          </a:p>
        </p:txBody>
      </p:sp>
      <p:sp>
        <p:nvSpPr>
          <p:cNvPr id="6" name="TextBox 5"/>
          <p:cNvSpPr txBox="1"/>
          <p:nvPr/>
        </p:nvSpPr>
        <p:spPr>
          <a:xfrm>
            <a:off x="6283487" y="3860424"/>
            <a:ext cx="4047082" cy="1938992"/>
          </a:xfrm>
          <a:prstGeom prst="rect">
            <a:avLst/>
          </a:prstGeom>
          <a:noFill/>
        </p:spPr>
        <p:txBody>
          <a:bodyPr wrap="square" rtlCol="0">
            <a:spAutoFit/>
          </a:bodyPr>
          <a:lstStyle/>
          <a:p>
            <a:r>
              <a:rPr lang="en-US" sz="2400" dirty="0"/>
              <a:t>Neural Reasoner [Peng et al., 2015]: Encodes the question and facts in many layers, and the final layer is put through a function that gives the answer.</a:t>
            </a:r>
          </a:p>
        </p:txBody>
      </p:sp>
      <p:cxnSp>
        <p:nvCxnSpPr>
          <p:cNvPr id="7" name="Straight Connector 6"/>
          <p:cNvCxnSpPr>
            <a:cxnSpLocks/>
          </p:cNvCxnSpPr>
          <p:nvPr/>
        </p:nvCxnSpPr>
        <p:spPr>
          <a:xfrm>
            <a:off x="5836080" y="1206230"/>
            <a:ext cx="0" cy="2075698"/>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6BA20098-320B-459E-801E-54E5791438C8}" type="slidenum">
              <a:rPr lang="en-US" smtClean="0"/>
              <a:t>37</a:t>
            </a:fld>
            <a:endParaRPr lang="en-US" dirty="0"/>
          </a:p>
        </p:txBody>
      </p:sp>
      <p:cxnSp>
        <p:nvCxnSpPr>
          <p:cNvPr id="9" name="Straight Connector 8"/>
          <p:cNvCxnSpPr>
            <a:cxnSpLocks/>
          </p:cNvCxnSpPr>
          <p:nvPr/>
        </p:nvCxnSpPr>
        <p:spPr>
          <a:xfrm>
            <a:off x="1848255" y="3521413"/>
            <a:ext cx="8706256" cy="29183"/>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5836080" y="3965643"/>
            <a:ext cx="0" cy="2075698"/>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7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845" y="2461701"/>
            <a:ext cx="10515600" cy="1325563"/>
          </a:xfrm>
        </p:spPr>
        <p:txBody>
          <a:bodyPr>
            <a:normAutofit/>
          </a:bodyPr>
          <a:lstStyle/>
          <a:p>
            <a:pPr algn="ctr"/>
            <a:r>
              <a:rPr lang="en-US" b="1" dirty="0"/>
              <a:t>Other commonly used DNNs</a:t>
            </a:r>
          </a:p>
        </p:txBody>
      </p:sp>
      <p:sp>
        <p:nvSpPr>
          <p:cNvPr id="3" name="Slide Number Placeholder 2"/>
          <p:cNvSpPr>
            <a:spLocks noGrp="1"/>
          </p:cNvSpPr>
          <p:nvPr>
            <p:ph type="sldNum" sz="quarter" idx="12"/>
          </p:nvPr>
        </p:nvSpPr>
        <p:spPr/>
        <p:txBody>
          <a:bodyPr/>
          <a:lstStyle/>
          <a:p>
            <a:fld id="{6BA20098-320B-459E-801E-54E5791438C8}" type="slidenum">
              <a:rPr lang="en-US" smtClean="0"/>
              <a:t>38</a:t>
            </a:fld>
            <a:endParaRPr lang="en-US"/>
          </a:p>
        </p:txBody>
      </p:sp>
    </p:spTree>
    <p:extLst>
      <p:ext uri="{BB962C8B-B14F-4D97-AF65-F5344CB8AC3E}">
        <p14:creationId xmlns:p14="http://schemas.microsoft.com/office/powerpoint/2010/main" val="1878914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28" y="508749"/>
            <a:ext cx="11504543" cy="735903"/>
          </a:xfrm>
        </p:spPr>
        <p:txBody>
          <a:bodyPr>
            <a:noAutofit/>
          </a:bodyPr>
          <a:lstStyle/>
          <a:p>
            <a:pPr algn="ctr"/>
            <a:r>
              <a:rPr lang="en-US" sz="6000" b="1" dirty="0"/>
              <a:t>Region Based CNN (RCNN)</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*https://arxiv.org/pdf/1311.2524v5.pdf</a:t>
            </a:r>
          </a:p>
        </p:txBody>
      </p:sp>
      <p:sp>
        <p:nvSpPr>
          <p:cNvPr id="5" name="TextBox 4"/>
          <p:cNvSpPr txBox="1"/>
          <p:nvPr/>
        </p:nvSpPr>
        <p:spPr>
          <a:xfrm>
            <a:off x="838200" y="1905557"/>
            <a:ext cx="10515600" cy="646331"/>
          </a:xfrm>
          <a:prstGeom prst="rect">
            <a:avLst/>
          </a:prstGeom>
          <a:solidFill>
            <a:schemeClr val="bg1"/>
          </a:solidFill>
        </p:spPr>
        <p:txBody>
          <a:bodyPr wrap="square" rtlCol="0">
            <a:spAutoFit/>
          </a:bodyPr>
          <a:lstStyle/>
          <a:p>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823" y="2099883"/>
            <a:ext cx="8042351" cy="2896771"/>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fld id="{6BA20098-320B-459E-801E-54E5791438C8}" type="slidenum">
              <a:rPr lang="en-US" smtClean="0"/>
              <a:t>39</a:t>
            </a:fld>
            <a:endParaRPr lang="en-US"/>
          </a:p>
        </p:txBody>
      </p:sp>
    </p:spTree>
    <p:extLst>
      <p:ext uri="{BB962C8B-B14F-4D97-AF65-F5344CB8AC3E}">
        <p14:creationId xmlns:p14="http://schemas.microsoft.com/office/powerpoint/2010/main" val="44823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5704" y="498246"/>
            <a:ext cx="10108096" cy="662739"/>
          </a:xfrm>
        </p:spPr>
        <p:txBody>
          <a:bodyPr>
            <a:noAutofit/>
          </a:bodyPr>
          <a:lstStyle/>
          <a:p>
            <a:pPr algn="ctr"/>
            <a:r>
              <a:rPr lang="en-US" sz="6000" b="1" dirty="0"/>
              <a:t>Resources</a:t>
            </a:r>
            <a:endParaRPr lang="en-US" sz="6000" dirty="0"/>
          </a:p>
        </p:txBody>
      </p:sp>
      <p:sp>
        <p:nvSpPr>
          <p:cNvPr id="3" name="Text Placeholder 2"/>
          <p:cNvSpPr>
            <a:spLocks noGrp="1"/>
          </p:cNvSpPr>
          <p:nvPr>
            <p:ph type="body" sz="quarter" idx="10"/>
          </p:nvPr>
        </p:nvSpPr>
        <p:spPr>
          <a:xfrm>
            <a:off x="364541" y="3362810"/>
            <a:ext cx="11870422" cy="1243417"/>
          </a:xfrm>
        </p:spPr>
        <p:txBody>
          <a:bodyPr/>
          <a:lstStyle/>
          <a:p>
            <a:pPr marL="0" indent="0" algn="ctr">
              <a:buNone/>
            </a:pPr>
            <a:r>
              <a:rPr lang="en-US" sz="3600" dirty="0">
                <a:hlinkClick r:id="rId2"/>
              </a:rPr>
              <a:t>https://aka.ms/mlads2016_deeplearning</a:t>
            </a:r>
            <a:endParaRPr lang="en-US" sz="3600" dirty="0"/>
          </a:p>
          <a:p>
            <a:pPr marL="0" indent="0" algn="ctr">
              <a:buNone/>
            </a:pPr>
            <a:endParaRPr lang="en-US" sz="3600" dirty="0"/>
          </a:p>
        </p:txBody>
      </p:sp>
      <p:sp>
        <p:nvSpPr>
          <p:cNvPr id="4" name="Slide Number Placeholder 3"/>
          <p:cNvSpPr>
            <a:spLocks noGrp="1"/>
          </p:cNvSpPr>
          <p:nvPr>
            <p:ph type="sldNum" sz="quarter" idx="12"/>
          </p:nvPr>
        </p:nvSpPr>
        <p:spPr/>
        <p:txBody>
          <a:bodyPr/>
          <a:lstStyle/>
          <a:p>
            <a:fld id="{6974C60E-8F8C-41D8-9BFF-6DF338C2FC78}" type="slidenum">
              <a:rPr lang="en-US" smtClean="0"/>
              <a:t>4</a:t>
            </a:fld>
            <a:endParaRPr lang="en-US" dirty="0"/>
          </a:p>
        </p:txBody>
      </p:sp>
    </p:spTree>
    <p:extLst>
      <p:ext uri="{BB962C8B-B14F-4D97-AF65-F5344CB8AC3E}">
        <p14:creationId xmlns:p14="http://schemas.microsoft.com/office/powerpoint/2010/main" val="895291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728" y="598201"/>
            <a:ext cx="11504543" cy="735903"/>
          </a:xfrm>
        </p:spPr>
        <p:txBody>
          <a:bodyPr>
            <a:noAutofit/>
          </a:bodyPr>
          <a:lstStyle/>
          <a:p>
            <a:pPr algn="ctr"/>
            <a:r>
              <a:rPr lang="en-US" sz="6000" b="1" dirty="0"/>
              <a:t>Generating Image Descriptions </a:t>
            </a:r>
            <a:br>
              <a:rPr lang="en-US" sz="6000" b="1" dirty="0"/>
            </a:br>
            <a:r>
              <a:rPr lang="en-US" sz="6000" b="1" dirty="0"/>
              <a:t>(CNN-RNN)</a:t>
            </a:r>
          </a:p>
        </p:txBody>
      </p:sp>
      <p:sp>
        <p:nvSpPr>
          <p:cNvPr id="16" name="Rectangle 15"/>
          <p:cNvSpPr/>
          <p:nvPr/>
        </p:nvSpPr>
        <p:spPr>
          <a:xfrm>
            <a:off x="0" y="6352143"/>
            <a:ext cx="5246914" cy="369332"/>
          </a:xfrm>
          <a:prstGeom prst="rect">
            <a:avLst/>
          </a:prstGeom>
        </p:spPr>
        <p:txBody>
          <a:bodyPr wrap="square">
            <a:spAutoFit/>
          </a:bodyPr>
          <a:lstStyle/>
          <a:p>
            <a:r>
              <a:rPr lang="en-US" dirty="0">
                <a:solidFill>
                  <a:schemeClr val="bg1">
                    <a:lumMod val="50000"/>
                  </a:schemeClr>
                </a:solidFill>
              </a:rPr>
              <a:t>*https://arxiv.org/pdf/1412.2306v2.pdf</a:t>
            </a:r>
          </a:p>
        </p:txBody>
      </p:sp>
      <p:sp>
        <p:nvSpPr>
          <p:cNvPr id="5" name="TextBox 4"/>
          <p:cNvSpPr txBox="1"/>
          <p:nvPr/>
        </p:nvSpPr>
        <p:spPr>
          <a:xfrm>
            <a:off x="838200" y="1905557"/>
            <a:ext cx="10515600" cy="646331"/>
          </a:xfrm>
          <a:prstGeom prst="rect">
            <a:avLst/>
          </a:prstGeom>
          <a:solidFill>
            <a:schemeClr val="bg1"/>
          </a:solidFill>
        </p:spPr>
        <p:txBody>
          <a:bodyPr wrap="square" rtlCol="0">
            <a:spAutoFit/>
          </a:bodyPr>
          <a:lstStyle/>
          <a:p>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34979"/>
            <a:ext cx="12192000" cy="4116733"/>
          </a:xfrm>
          <a:prstGeom prst="rect">
            <a:avLst/>
          </a:prstGeom>
        </p:spPr>
      </p:pic>
      <p:sp>
        <p:nvSpPr>
          <p:cNvPr id="6" name="Slide Number Placeholder 5"/>
          <p:cNvSpPr>
            <a:spLocks noGrp="1"/>
          </p:cNvSpPr>
          <p:nvPr>
            <p:ph type="sldNum" sz="quarter" idx="12"/>
          </p:nvPr>
        </p:nvSpPr>
        <p:spPr/>
        <p:txBody>
          <a:bodyPr/>
          <a:lstStyle/>
          <a:p>
            <a:fld id="{6BA20098-320B-459E-801E-54E5791438C8}" type="slidenum">
              <a:rPr lang="en-US" smtClean="0"/>
              <a:t>40</a:t>
            </a:fld>
            <a:endParaRPr lang="en-US"/>
          </a:p>
        </p:txBody>
      </p:sp>
    </p:spTree>
    <p:extLst>
      <p:ext uri="{BB962C8B-B14F-4D97-AF65-F5344CB8AC3E}">
        <p14:creationId xmlns:p14="http://schemas.microsoft.com/office/powerpoint/2010/main" val="222469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srcRect r="13930" b="2"/>
          <a:stretch/>
        </p:blipFill>
        <p:spPr>
          <a:xfrm>
            <a:off x="2377440" y="1887178"/>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pPr algn="ctr"/>
            <a:r>
              <a:rPr lang="en-US" sz="6000" b="1" dirty="0"/>
              <a:t>Deep Reinforcement Learning</a:t>
            </a:r>
            <a:endParaRPr lang="en-US" sz="6000" dirty="0"/>
          </a:p>
        </p:txBody>
      </p:sp>
      <p:sp>
        <p:nvSpPr>
          <p:cNvPr id="4" name="Slide Number Placeholder 3"/>
          <p:cNvSpPr>
            <a:spLocks noGrp="1"/>
          </p:cNvSpPr>
          <p:nvPr>
            <p:ph type="sldNum" sz="quarter" idx="12"/>
          </p:nvPr>
        </p:nvSpPr>
        <p:spPr>
          <a:xfrm>
            <a:off x="8610600" y="6356350"/>
            <a:ext cx="2743200" cy="365125"/>
          </a:xfrm>
        </p:spPr>
        <p:txBody>
          <a:bodyPr>
            <a:normAutofit/>
          </a:bodyPr>
          <a:lstStyle/>
          <a:p>
            <a:fld id="{6BA20098-320B-459E-801E-54E5791438C8}" type="slidenum">
              <a:rPr lang="en-US" smtClean="0"/>
              <a:t>41</a:t>
            </a:fld>
            <a:endParaRPr lang="en-US"/>
          </a:p>
        </p:txBody>
      </p:sp>
    </p:spTree>
    <p:extLst>
      <p:ext uri="{BB962C8B-B14F-4D97-AF65-F5344CB8AC3E}">
        <p14:creationId xmlns:p14="http://schemas.microsoft.com/office/powerpoint/2010/main" val="143815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5" y="2461701"/>
            <a:ext cx="11249890" cy="1325563"/>
          </a:xfrm>
        </p:spPr>
        <p:txBody>
          <a:bodyPr>
            <a:normAutofit/>
          </a:bodyPr>
          <a:lstStyle/>
          <a:p>
            <a:pPr algn="ctr"/>
            <a:r>
              <a:rPr lang="en-US" b="1" dirty="0"/>
              <a:t>Deep Learning – Some use-cases in next 5 years?</a:t>
            </a:r>
          </a:p>
        </p:txBody>
      </p:sp>
      <p:sp>
        <p:nvSpPr>
          <p:cNvPr id="3" name="Slide Number Placeholder 2"/>
          <p:cNvSpPr>
            <a:spLocks noGrp="1"/>
          </p:cNvSpPr>
          <p:nvPr>
            <p:ph type="sldNum" sz="quarter" idx="12"/>
          </p:nvPr>
        </p:nvSpPr>
        <p:spPr/>
        <p:txBody>
          <a:bodyPr/>
          <a:lstStyle/>
          <a:p>
            <a:fld id="{6BA20098-320B-459E-801E-54E5791438C8}" type="slidenum">
              <a:rPr lang="en-US" smtClean="0"/>
              <a:t>42</a:t>
            </a:fld>
            <a:endParaRPr lang="en-US"/>
          </a:p>
        </p:txBody>
      </p:sp>
    </p:spTree>
    <p:extLst>
      <p:ext uri="{BB962C8B-B14F-4D97-AF65-F5344CB8AC3E}">
        <p14:creationId xmlns:p14="http://schemas.microsoft.com/office/powerpoint/2010/main" val="3390933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Advanced Melanoma Screening and Detection</a:t>
            </a:r>
            <a:br>
              <a:rPr lang="en-US" b="1" dirty="0"/>
            </a:br>
            <a:endParaRPr lang="en-US"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Researchers at the University of Michigan are putting advanced image recognition to work, detecting one of the most aggressive, but treatable in early stages, types of cancer. </a:t>
            </a:r>
          </a:p>
          <a:p>
            <a:pPr>
              <a:buFont typeface="Wingdings" panose="05000000000000000000" pitchFamily="2" charset="2"/>
              <a:buChar char="q"/>
            </a:pPr>
            <a:endParaRPr lang="en-US" sz="3200" dirty="0"/>
          </a:p>
          <a:p>
            <a:pPr>
              <a:buFont typeface="Wingdings" panose="05000000000000000000" pitchFamily="2" charset="2"/>
              <a:buChar char="q"/>
            </a:pPr>
            <a:r>
              <a:rPr lang="en-US" sz="3200" dirty="0"/>
              <a:t>The team trained a neural network to isolate features (texture and structure) of moles and suspicious lesions for better recognition and detecting melanoma known to date.</a:t>
            </a:r>
          </a:p>
          <a:p>
            <a:pPr>
              <a:buFont typeface="Wingdings" panose="05000000000000000000" pitchFamily="2" charset="2"/>
              <a:buChar char="q"/>
            </a:pPr>
            <a:endParaRPr lang="en-US" sz="3200" b="1" dirty="0"/>
          </a:p>
        </p:txBody>
      </p:sp>
      <p:sp>
        <p:nvSpPr>
          <p:cNvPr id="4" name="Slide Number Placeholder 3"/>
          <p:cNvSpPr>
            <a:spLocks noGrp="1"/>
          </p:cNvSpPr>
          <p:nvPr>
            <p:ph type="sldNum" sz="quarter" idx="12"/>
          </p:nvPr>
        </p:nvSpPr>
        <p:spPr/>
        <p:txBody>
          <a:bodyPr/>
          <a:lstStyle/>
          <a:p>
            <a:fld id="{6BA20098-320B-459E-801E-54E5791438C8}" type="slidenum">
              <a:rPr lang="en-US" smtClean="0"/>
              <a:t>43</a:t>
            </a:fld>
            <a:endParaRPr lang="en-US"/>
          </a:p>
        </p:txBody>
      </p:sp>
    </p:spTree>
    <p:extLst>
      <p:ext uri="{BB962C8B-B14F-4D97-AF65-F5344CB8AC3E}">
        <p14:creationId xmlns:p14="http://schemas.microsoft.com/office/powerpoint/2010/main" val="2288297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Neural Networks for Brain Cancer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A team of French researchers is working on spotting invasive brain cancer cells during surgery.</a:t>
            </a:r>
          </a:p>
          <a:p>
            <a:pPr marL="0" indent="0">
              <a:buNone/>
            </a:pPr>
            <a:endParaRPr lang="en-US" sz="3200" dirty="0"/>
          </a:p>
          <a:p>
            <a:pPr>
              <a:buFont typeface="Wingdings" panose="05000000000000000000" pitchFamily="2" charset="2"/>
              <a:buChar char="q"/>
            </a:pPr>
            <a:r>
              <a:rPr lang="en-US" sz="3200" dirty="0"/>
              <a:t>They found that using neural networks in conjunction with Raman spectroscopy during operations allows them to detect the cancerous cells easier and reduce residual cancer post-operation. </a:t>
            </a:r>
          </a:p>
        </p:txBody>
      </p:sp>
      <p:sp>
        <p:nvSpPr>
          <p:cNvPr id="4" name="Slide Number Placeholder 3"/>
          <p:cNvSpPr>
            <a:spLocks noGrp="1"/>
          </p:cNvSpPr>
          <p:nvPr>
            <p:ph type="sldNum" sz="quarter" idx="12"/>
          </p:nvPr>
        </p:nvSpPr>
        <p:spPr/>
        <p:txBody>
          <a:bodyPr/>
          <a:lstStyle/>
          <a:p>
            <a:fld id="{6BA20098-320B-459E-801E-54E5791438C8}" type="slidenum">
              <a:rPr lang="en-US" smtClean="0"/>
              <a:t>44</a:t>
            </a:fld>
            <a:endParaRPr lang="en-US"/>
          </a:p>
        </p:txBody>
      </p:sp>
    </p:spTree>
    <p:extLst>
      <p:ext uri="{BB962C8B-B14F-4D97-AF65-F5344CB8AC3E}">
        <p14:creationId xmlns:p14="http://schemas.microsoft.com/office/powerpoint/2010/main" val="3428470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a:t>Neural Networks in Weather Forecasting and Event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00" dirty="0"/>
              <a:t>This traditional area for large-scale supercomputers is now becoming a hotbed for neural network development, particularly when it comes to weather event (pattern) detection.</a:t>
            </a:r>
          </a:p>
          <a:p>
            <a:pPr>
              <a:buFont typeface="Wingdings" panose="05000000000000000000" pitchFamily="2" charset="2"/>
              <a:buChar char="q"/>
            </a:pPr>
            <a:endParaRPr lang="en-US" sz="3200" dirty="0"/>
          </a:p>
          <a:p>
            <a:pPr>
              <a:buFont typeface="Wingdings" panose="05000000000000000000" pitchFamily="2" charset="2"/>
              <a:buChar char="q"/>
            </a:pPr>
            <a:r>
              <a:rPr lang="en-US" sz="3200" dirty="0"/>
              <a:t> In one such use case, computational fluid dynamics codes are matched with neural networks and other genetic algorithm approaches to detect cyclone activity.</a:t>
            </a:r>
          </a:p>
          <a:p>
            <a:pPr>
              <a:buFont typeface="Wingdings" panose="05000000000000000000" pitchFamily="2" charset="2"/>
              <a:buChar char="q"/>
            </a:pPr>
            <a:endParaRPr lang="en-US" sz="3200" dirty="0"/>
          </a:p>
        </p:txBody>
      </p:sp>
      <p:sp>
        <p:nvSpPr>
          <p:cNvPr id="4" name="Slide Number Placeholder 3"/>
          <p:cNvSpPr>
            <a:spLocks noGrp="1"/>
          </p:cNvSpPr>
          <p:nvPr>
            <p:ph type="sldNum" sz="quarter" idx="12"/>
          </p:nvPr>
        </p:nvSpPr>
        <p:spPr/>
        <p:txBody>
          <a:bodyPr/>
          <a:lstStyle/>
          <a:p>
            <a:fld id="{6BA20098-320B-459E-801E-54E5791438C8}" type="slidenum">
              <a:rPr lang="en-US" smtClean="0"/>
              <a:t>45</a:t>
            </a:fld>
            <a:endParaRPr lang="en-US"/>
          </a:p>
        </p:txBody>
      </p:sp>
    </p:spTree>
    <p:extLst>
      <p:ext uri="{BB962C8B-B14F-4D97-AF65-F5344CB8AC3E}">
        <p14:creationId xmlns:p14="http://schemas.microsoft.com/office/powerpoint/2010/main" val="179981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2675"/>
            <a:ext cx="10515600" cy="792466"/>
          </a:xfrm>
        </p:spPr>
        <p:txBody>
          <a:bodyPr>
            <a:noAutofit/>
          </a:bodyPr>
          <a:lstStyle/>
          <a:p>
            <a:pPr algn="ctr"/>
            <a:r>
              <a:rPr lang="en-US" b="1" dirty="0"/>
              <a:t>Neural Networks in Finance</a:t>
            </a:r>
          </a:p>
        </p:txBody>
      </p:sp>
      <p:sp>
        <p:nvSpPr>
          <p:cNvPr id="3" name="Content Placeholder 2"/>
          <p:cNvSpPr>
            <a:spLocks noGrp="1"/>
          </p:cNvSpPr>
          <p:nvPr>
            <p:ph idx="1"/>
          </p:nvPr>
        </p:nvSpPr>
        <p:spPr>
          <a:xfrm>
            <a:off x="838200" y="2344366"/>
            <a:ext cx="10515600" cy="3171217"/>
          </a:xfrm>
        </p:spPr>
        <p:txBody>
          <a:bodyPr>
            <a:normAutofit/>
          </a:bodyPr>
          <a:lstStyle/>
          <a:p>
            <a:pPr>
              <a:buFont typeface="Wingdings" panose="05000000000000000000" pitchFamily="2" charset="2"/>
              <a:buChar char="q"/>
            </a:pPr>
            <a:r>
              <a:rPr lang="en-US" sz="3200" dirty="0"/>
              <a:t>Trading and risk management are two areas where we would expect to see developments for neural networks</a:t>
            </a:r>
          </a:p>
          <a:p>
            <a:pPr marL="0" indent="0">
              <a:buNone/>
            </a:pPr>
            <a:endParaRPr lang="en-US" sz="3200" dirty="0"/>
          </a:p>
          <a:p>
            <a:pPr>
              <a:buFont typeface="Wingdings" panose="05000000000000000000" pitchFamily="2" charset="2"/>
              <a:buChar char="q"/>
            </a:pPr>
            <a:r>
              <a:rPr lang="en-US" sz="3200" dirty="0"/>
              <a:t>Popular technical indicators along with neural networks and genetic algorithms are used to generate buy and sell signals for each stock and for portfolios of stocks</a:t>
            </a:r>
          </a:p>
        </p:txBody>
      </p:sp>
      <p:sp>
        <p:nvSpPr>
          <p:cNvPr id="4" name="Slide Number Placeholder 3"/>
          <p:cNvSpPr>
            <a:spLocks noGrp="1"/>
          </p:cNvSpPr>
          <p:nvPr>
            <p:ph type="sldNum" sz="quarter" idx="12"/>
          </p:nvPr>
        </p:nvSpPr>
        <p:spPr/>
        <p:txBody>
          <a:bodyPr/>
          <a:lstStyle/>
          <a:p>
            <a:fld id="{6BA20098-320B-459E-801E-54E5791438C8}" type="slidenum">
              <a:rPr lang="en-US" smtClean="0"/>
              <a:t>46</a:t>
            </a:fld>
            <a:endParaRPr lang="en-US"/>
          </a:p>
        </p:txBody>
      </p:sp>
    </p:spTree>
    <p:extLst>
      <p:ext uri="{BB962C8B-B14F-4D97-AF65-F5344CB8AC3E}">
        <p14:creationId xmlns:p14="http://schemas.microsoft.com/office/powerpoint/2010/main" val="232829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00" y="2555219"/>
            <a:ext cx="10515600" cy="1325563"/>
          </a:xfrm>
        </p:spPr>
        <p:txBody>
          <a:bodyPr>
            <a:normAutofit/>
          </a:bodyPr>
          <a:lstStyle/>
          <a:p>
            <a:pPr algn="ctr"/>
            <a:r>
              <a:rPr lang="en-US" b="1" dirty="0"/>
              <a:t>What deep learning still can’t do?</a:t>
            </a:r>
          </a:p>
        </p:txBody>
      </p:sp>
      <p:sp>
        <p:nvSpPr>
          <p:cNvPr id="3" name="Slide Number Placeholder 2"/>
          <p:cNvSpPr>
            <a:spLocks noGrp="1"/>
          </p:cNvSpPr>
          <p:nvPr>
            <p:ph type="sldNum" sz="quarter" idx="12"/>
          </p:nvPr>
        </p:nvSpPr>
        <p:spPr/>
        <p:txBody>
          <a:bodyPr/>
          <a:lstStyle/>
          <a:p>
            <a:fld id="{6BA20098-320B-459E-801E-54E5791438C8}" type="slidenum">
              <a:rPr lang="en-US" smtClean="0"/>
              <a:t>47</a:t>
            </a:fld>
            <a:endParaRPr lang="en-US"/>
          </a:p>
        </p:txBody>
      </p:sp>
    </p:spTree>
    <p:extLst>
      <p:ext uri="{BB962C8B-B14F-4D97-AF65-F5344CB8AC3E}">
        <p14:creationId xmlns:p14="http://schemas.microsoft.com/office/powerpoint/2010/main" val="2122372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154" y="-81351"/>
            <a:ext cx="10515600" cy="1325563"/>
          </a:xfrm>
        </p:spPr>
        <p:txBody>
          <a:bodyPr/>
          <a:lstStyle/>
          <a:p>
            <a:pPr algn="ctr"/>
            <a:r>
              <a:rPr lang="en-US" b="1" dirty="0"/>
              <a:t>What deep learning still can’t do</a:t>
            </a:r>
          </a:p>
        </p:txBody>
      </p:sp>
      <p:sp>
        <p:nvSpPr>
          <p:cNvPr id="12" name="TextBox 11"/>
          <p:cNvSpPr txBox="1"/>
          <p:nvPr/>
        </p:nvSpPr>
        <p:spPr>
          <a:xfrm>
            <a:off x="1947280" y="1100160"/>
            <a:ext cx="4486100"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C84D5F"/>
                </a:solidFill>
              </a:rPr>
              <a:t>System 1: Fast and Parallel</a:t>
            </a:r>
          </a:p>
        </p:txBody>
      </p:sp>
      <p:sp>
        <p:nvSpPr>
          <p:cNvPr id="13" name="TextBox 12"/>
          <p:cNvSpPr txBox="1"/>
          <p:nvPr/>
        </p:nvSpPr>
        <p:spPr>
          <a:xfrm>
            <a:off x="2392994" y="1643971"/>
            <a:ext cx="8082010" cy="1815882"/>
          </a:xfrm>
          <a:prstGeom prst="rect">
            <a:avLst/>
          </a:prstGeom>
          <a:noFill/>
        </p:spPr>
        <p:txBody>
          <a:bodyPr wrap="square" rtlCol="0">
            <a:spAutoFit/>
          </a:bodyPr>
          <a:lstStyle/>
          <a:p>
            <a:pPr marL="457200" indent="-457200">
              <a:buFont typeface="Wingdings" panose="05000000000000000000" pitchFamily="2" charset="2"/>
              <a:buChar char="§"/>
            </a:pPr>
            <a:r>
              <a:rPr lang="en-US" sz="2800" dirty="0"/>
              <a:t>With computer vision, we seem to be on the </a:t>
            </a:r>
            <a:br>
              <a:rPr lang="en-US" sz="2800" dirty="0"/>
            </a:br>
            <a:r>
              <a:rPr lang="en-US" sz="2800" dirty="0"/>
              <a:t>right track</a:t>
            </a:r>
          </a:p>
          <a:p>
            <a:pPr marL="457200" indent="-457200">
              <a:buFont typeface="Wingdings" panose="05000000000000000000" pitchFamily="2" charset="2"/>
              <a:buChar char="§"/>
            </a:pPr>
            <a:r>
              <a:rPr lang="en-US" sz="2800" dirty="0"/>
              <a:t>Reinforcement learning is useful in increasingly large worlds</a:t>
            </a:r>
          </a:p>
        </p:txBody>
      </p:sp>
      <p:sp>
        <p:nvSpPr>
          <p:cNvPr id="14" name="TextBox 13"/>
          <p:cNvSpPr txBox="1"/>
          <p:nvPr/>
        </p:nvSpPr>
        <p:spPr>
          <a:xfrm>
            <a:off x="1947280" y="4041523"/>
            <a:ext cx="4333879" cy="523220"/>
          </a:xfrm>
          <a:prstGeom prst="rect">
            <a:avLst/>
          </a:prstGeom>
          <a:noFill/>
        </p:spPr>
        <p:txBody>
          <a:bodyPr wrap="none" rtlCol="0">
            <a:spAutoFit/>
          </a:bodyPr>
          <a:lstStyle/>
          <a:p>
            <a:pPr marL="457200" indent="-457200">
              <a:buFont typeface="Wingdings" panose="05000000000000000000" pitchFamily="2" charset="2"/>
              <a:buChar char="q"/>
            </a:pPr>
            <a:r>
              <a:rPr lang="en-US" sz="2800" dirty="0">
                <a:solidFill>
                  <a:srgbClr val="C84D5F"/>
                </a:solidFill>
              </a:rPr>
              <a:t>System 2: Slow and Serial</a:t>
            </a:r>
          </a:p>
        </p:txBody>
      </p:sp>
      <p:sp>
        <p:nvSpPr>
          <p:cNvPr id="15" name="TextBox 14"/>
          <p:cNvSpPr txBox="1"/>
          <p:nvPr/>
        </p:nvSpPr>
        <p:spPr>
          <a:xfrm>
            <a:off x="2392994" y="4641364"/>
            <a:ext cx="8082010"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t>Still lacking in common sense</a:t>
            </a:r>
          </a:p>
          <a:p>
            <a:pPr marL="457200" indent="-457200">
              <a:buFont typeface="Wingdings" panose="05000000000000000000" pitchFamily="2" charset="2"/>
              <a:buChar char="§"/>
            </a:pPr>
            <a:r>
              <a:rPr lang="en-US" sz="2800" dirty="0"/>
              <a:t>Language processing needs a grounded understanding</a:t>
            </a:r>
          </a:p>
        </p:txBody>
      </p:sp>
      <p:sp>
        <p:nvSpPr>
          <p:cNvPr id="3" name="Slide Number Placeholder 2"/>
          <p:cNvSpPr>
            <a:spLocks noGrp="1"/>
          </p:cNvSpPr>
          <p:nvPr>
            <p:ph type="sldNum" sz="quarter" idx="12"/>
          </p:nvPr>
        </p:nvSpPr>
        <p:spPr/>
        <p:txBody>
          <a:bodyPr/>
          <a:lstStyle/>
          <a:p>
            <a:pPr marL="171450" indent="-171450">
              <a:buFont typeface="Wingdings" panose="05000000000000000000" pitchFamily="2" charset="2"/>
              <a:buChar char="q"/>
            </a:pPr>
            <a:fld id="{6BA20098-320B-459E-801E-54E5791438C8}" type="slidenum">
              <a:rPr lang="en-US" smtClean="0"/>
              <a:pPr marL="171450" indent="-171450">
                <a:buFont typeface="Wingdings" panose="05000000000000000000" pitchFamily="2" charset="2"/>
                <a:buChar char="q"/>
              </a:pPr>
              <a:t>48</a:t>
            </a:fld>
            <a:endParaRPr lang="en-US"/>
          </a:p>
        </p:txBody>
      </p:sp>
    </p:spTree>
    <p:extLst>
      <p:ext uri="{BB962C8B-B14F-4D97-AF65-F5344CB8AC3E}">
        <p14:creationId xmlns:p14="http://schemas.microsoft.com/office/powerpoint/2010/main" val="20417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009909" cy="91131"/>
          </a:xfrm>
        </p:spPr>
        <p:txBody>
          <a:bodyPr>
            <a:noAutofit/>
          </a:bodyPr>
          <a:lstStyle/>
          <a:p>
            <a:pPr algn="ctr"/>
            <a:r>
              <a:rPr lang="en-US" b="1" dirty="0"/>
              <a:t>Limitations of deep learning</a:t>
            </a:r>
          </a:p>
        </p:txBody>
      </p:sp>
      <p:sp>
        <p:nvSpPr>
          <p:cNvPr id="5" name="TextBox 4"/>
          <p:cNvSpPr txBox="1"/>
          <p:nvPr/>
        </p:nvSpPr>
        <p:spPr>
          <a:xfrm>
            <a:off x="1873431" y="3007181"/>
            <a:ext cx="3379200" cy="1938992"/>
          </a:xfrm>
          <a:prstGeom prst="rect">
            <a:avLst/>
          </a:prstGeom>
          <a:noFill/>
        </p:spPr>
        <p:txBody>
          <a:bodyPr wrap="none" rtlCol="0">
            <a:spAutoFit/>
          </a:bodyPr>
          <a:lstStyle/>
          <a:p>
            <a:r>
              <a:rPr lang="en-US" sz="2400" dirty="0">
                <a:latin typeface="Times New Roman"/>
                <a:cs typeface="Times New Roman"/>
              </a:rPr>
              <a:t>Bob went home.</a:t>
            </a:r>
          </a:p>
          <a:p>
            <a:r>
              <a:rPr lang="en-US" sz="2400" dirty="0">
                <a:latin typeface="Times New Roman"/>
                <a:cs typeface="Times New Roman"/>
              </a:rPr>
              <a:t>Tim went to the junkyard.</a:t>
            </a:r>
          </a:p>
          <a:p>
            <a:r>
              <a:rPr lang="en-US" sz="2400" dirty="0">
                <a:latin typeface="Times New Roman"/>
                <a:cs typeface="Times New Roman"/>
              </a:rPr>
              <a:t>Bob picked up the jar.</a:t>
            </a:r>
          </a:p>
          <a:p>
            <a:r>
              <a:rPr lang="en-US" sz="2400" dirty="0">
                <a:latin typeface="Times New Roman"/>
                <a:cs typeface="Times New Roman"/>
              </a:rPr>
              <a:t>Bob went to town.</a:t>
            </a:r>
          </a:p>
          <a:p>
            <a:r>
              <a:rPr lang="en-US" sz="2400" dirty="0">
                <a:solidFill>
                  <a:srgbClr val="C84D5F"/>
                </a:solidFill>
              </a:rPr>
              <a:t>Where is the jar? A: town</a:t>
            </a:r>
          </a:p>
        </p:txBody>
      </p:sp>
      <p:sp>
        <p:nvSpPr>
          <p:cNvPr id="6" name="TextBox 5"/>
          <p:cNvSpPr txBox="1"/>
          <p:nvPr/>
        </p:nvSpPr>
        <p:spPr>
          <a:xfrm>
            <a:off x="6011620" y="2890449"/>
            <a:ext cx="4573460" cy="2677656"/>
          </a:xfrm>
          <a:prstGeom prst="rect">
            <a:avLst/>
          </a:prstGeom>
          <a:noFill/>
        </p:spPr>
        <p:txBody>
          <a:bodyPr wrap="square" rtlCol="0">
            <a:spAutoFit/>
          </a:bodyPr>
          <a:lstStyle/>
          <a:p>
            <a:r>
              <a:rPr lang="en-US" sz="2400" dirty="0"/>
              <a:t>Deep learning has no understanding of what it means for the jar to be in town.</a:t>
            </a:r>
          </a:p>
          <a:p>
            <a:endParaRPr lang="en-US" sz="2400" dirty="0"/>
          </a:p>
          <a:p>
            <a:r>
              <a:rPr lang="en-US" sz="2400" dirty="0"/>
              <a:t>For example that it can’t also be at the junkyard. Or that it may be in Bob’s car, or still in his hands.</a:t>
            </a:r>
          </a:p>
        </p:txBody>
      </p:sp>
      <p:cxnSp>
        <p:nvCxnSpPr>
          <p:cNvPr id="8" name="Straight Connector 7"/>
          <p:cNvCxnSpPr>
            <a:cxnSpLocks/>
          </p:cNvCxnSpPr>
          <p:nvPr/>
        </p:nvCxnSpPr>
        <p:spPr>
          <a:xfrm flipH="1">
            <a:off x="5622208" y="2636196"/>
            <a:ext cx="19835" cy="401729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7627" y="1148124"/>
            <a:ext cx="9050482" cy="1384995"/>
          </a:xfrm>
          <a:prstGeom prst="rect">
            <a:avLst/>
          </a:prstGeom>
          <a:noFill/>
        </p:spPr>
        <p:txBody>
          <a:bodyPr wrap="square" rtlCol="0">
            <a:spAutoFit/>
          </a:bodyPr>
          <a:lstStyle/>
          <a:p>
            <a:pPr marL="342900" indent="-342900">
              <a:buFont typeface="Wingdings" panose="05000000000000000000" pitchFamily="2" charset="2"/>
              <a:buChar char="q"/>
            </a:pPr>
            <a:r>
              <a:rPr lang="en-US" sz="2800" dirty="0"/>
              <a:t>The encoded meaning is grounded with respect to other words.</a:t>
            </a:r>
          </a:p>
          <a:p>
            <a:pPr marL="342900" indent="-342900">
              <a:buFont typeface="Wingdings" panose="05000000000000000000" pitchFamily="2" charset="2"/>
              <a:buChar char="q"/>
            </a:pPr>
            <a:r>
              <a:rPr lang="en-US" sz="2800" dirty="0"/>
              <a:t>There is no linkage to the physical world.</a:t>
            </a:r>
          </a:p>
        </p:txBody>
      </p:sp>
      <p:sp>
        <p:nvSpPr>
          <p:cNvPr id="3" name="Slide Number Placeholder 2"/>
          <p:cNvSpPr>
            <a:spLocks noGrp="1"/>
          </p:cNvSpPr>
          <p:nvPr>
            <p:ph type="sldNum" sz="quarter" idx="12"/>
          </p:nvPr>
        </p:nvSpPr>
        <p:spPr/>
        <p:txBody>
          <a:bodyPr/>
          <a:lstStyle/>
          <a:p>
            <a:fld id="{6BA20098-320B-459E-801E-54E5791438C8}" type="slidenum">
              <a:rPr lang="en-US" smtClean="0"/>
              <a:t>49</a:t>
            </a:fld>
            <a:endParaRPr lang="en-US"/>
          </a:p>
        </p:txBody>
      </p:sp>
    </p:spTree>
    <p:extLst>
      <p:ext uri="{BB962C8B-B14F-4D97-AF65-F5344CB8AC3E}">
        <p14:creationId xmlns:p14="http://schemas.microsoft.com/office/powerpoint/2010/main" val="129155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213" y="166256"/>
            <a:ext cx="11964632" cy="966353"/>
          </a:xfrm>
        </p:spPr>
        <p:txBody>
          <a:bodyPr>
            <a:noAutofit/>
          </a:bodyPr>
          <a:lstStyle/>
          <a:p>
            <a:pPr algn="ctr"/>
            <a:r>
              <a:rPr lang="en-US" sz="6000" b="1" dirty="0"/>
              <a:t>Traditional ML Vs DL</a:t>
            </a:r>
          </a:p>
        </p:txBody>
      </p:sp>
      <p:sp>
        <p:nvSpPr>
          <p:cNvPr id="5" name="Text Placeholder 4"/>
          <p:cNvSpPr>
            <a:spLocks noGrp="1"/>
          </p:cNvSpPr>
          <p:nvPr>
            <p:ph type="body" sz="quarter" idx="10"/>
          </p:nvPr>
        </p:nvSpPr>
        <p:spPr>
          <a:xfrm>
            <a:off x="6320221" y="1967456"/>
            <a:ext cx="5378548" cy="4388894"/>
          </a:xfrm>
          <a:solidFill>
            <a:schemeClr val="bg1"/>
          </a:solidFill>
        </p:spPr>
        <p:txBody>
          <a:bodyPr/>
          <a:lstStyle/>
          <a:p>
            <a:pPr marL="0" indent="0" fontAlgn="base">
              <a:buNone/>
            </a:pPr>
            <a:r>
              <a:rPr lang="en-US" sz="3600" dirty="0"/>
              <a:t> Deep learning can automatically learn features in data​</a:t>
            </a:r>
          </a:p>
          <a:p>
            <a:pPr marL="0" indent="0" fontAlgn="base">
              <a:buNone/>
            </a:pPr>
            <a:endParaRPr lang="en-US" sz="3600" dirty="0"/>
          </a:p>
          <a:p>
            <a:pPr marL="0" indent="0" fontAlgn="base">
              <a:buNone/>
            </a:pPr>
            <a:r>
              <a:rPr lang="en-US" sz="3600" dirty="0"/>
              <a:t> Deep learning is largely a "black box" technique, updating learned weights at each layer</a:t>
            </a:r>
          </a:p>
        </p:txBody>
      </p:sp>
      <p:sp>
        <p:nvSpPr>
          <p:cNvPr id="2" name="Text Placeholder 1"/>
          <p:cNvSpPr>
            <a:spLocks noGrp="1"/>
          </p:cNvSpPr>
          <p:nvPr>
            <p:ph type="body" sz="quarter" idx="11"/>
          </p:nvPr>
        </p:nvSpPr>
        <p:spPr>
          <a:xfrm>
            <a:off x="446382" y="1967456"/>
            <a:ext cx="5378548" cy="3890296"/>
          </a:xfrm>
          <a:solidFill>
            <a:schemeClr val="bg1"/>
          </a:solidFill>
        </p:spPr>
        <p:txBody>
          <a:bodyPr/>
          <a:lstStyle/>
          <a:p>
            <a:pPr marL="0" indent="0">
              <a:buNone/>
            </a:pPr>
            <a:r>
              <a:rPr lang="en-US" sz="3600" dirty="0"/>
              <a:t>Traditional ML requires manual feature extraction/engineering</a:t>
            </a:r>
          </a:p>
          <a:p>
            <a:pPr marL="0" indent="0">
              <a:buNone/>
            </a:pPr>
            <a:endParaRPr lang="en-US" sz="3600" dirty="0"/>
          </a:p>
          <a:p>
            <a:pPr marL="0" indent="0">
              <a:buNone/>
            </a:pPr>
            <a:r>
              <a:rPr lang="en-US" sz="3600" dirty="0"/>
              <a:t>Feature extraction for unstructured data is very difficult</a:t>
            </a:r>
          </a:p>
        </p:txBody>
      </p:sp>
      <p:sp>
        <p:nvSpPr>
          <p:cNvPr id="3" name="Slide Number Placeholder 2"/>
          <p:cNvSpPr>
            <a:spLocks noGrp="1"/>
          </p:cNvSpPr>
          <p:nvPr>
            <p:ph type="sldNum" sz="quarter" idx="12"/>
          </p:nvPr>
        </p:nvSpPr>
        <p:spPr/>
        <p:txBody>
          <a:bodyPr/>
          <a:lstStyle/>
          <a:p>
            <a:fld id="{6974C60E-8F8C-41D8-9BFF-6DF338C2FC78}" type="slidenum">
              <a:rPr lang="en-US" smtClean="0"/>
              <a:t>5</a:t>
            </a:fld>
            <a:endParaRPr lang="en-US" dirty="0"/>
          </a:p>
        </p:txBody>
      </p:sp>
    </p:spTree>
    <p:extLst>
      <p:ext uri="{BB962C8B-B14F-4D97-AF65-F5344CB8AC3E}">
        <p14:creationId xmlns:p14="http://schemas.microsoft.com/office/powerpoint/2010/main" val="5520268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5" y="2555219"/>
            <a:ext cx="10730345" cy="1325563"/>
          </a:xfrm>
        </p:spPr>
        <p:txBody>
          <a:bodyPr>
            <a:normAutofit/>
          </a:bodyPr>
          <a:lstStyle/>
          <a:p>
            <a:pPr algn="ctr"/>
            <a:r>
              <a:rPr lang="en-US" b="1" dirty="0"/>
              <a:t>Increasing Re-usability of Deep Learning models</a:t>
            </a:r>
          </a:p>
        </p:txBody>
      </p:sp>
      <p:sp>
        <p:nvSpPr>
          <p:cNvPr id="3" name="Slide Number Placeholder 2"/>
          <p:cNvSpPr>
            <a:spLocks noGrp="1"/>
          </p:cNvSpPr>
          <p:nvPr>
            <p:ph type="sldNum" sz="quarter" idx="12"/>
          </p:nvPr>
        </p:nvSpPr>
        <p:spPr/>
        <p:txBody>
          <a:bodyPr/>
          <a:lstStyle/>
          <a:p>
            <a:fld id="{6BA20098-320B-459E-801E-54E5791438C8}" type="slidenum">
              <a:rPr lang="en-US" smtClean="0"/>
              <a:t>50</a:t>
            </a:fld>
            <a:endParaRPr lang="en-US"/>
          </a:p>
        </p:txBody>
      </p:sp>
    </p:spTree>
    <p:extLst>
      <p:ext uri="{BB962C8B-B14F-4D97-AF65-F5344CB8AC3E}">
        <p14:creationId xmlns:p14="http://schemas.microsoft.com/office/powerpoint/2010/main" val="140655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t>Transfer Learning &amp; Fine-tuning</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0449" y="2295763"/>
            <a:ext cx="8871101" cy="2751164"/>
          </a:xfrm>
          <a:ln w="15875">
            <a:solidFill>
              <a:schemeClr val="tx1">
                <a:alpha val="99000"/>
              </a:schemeClr>
            </a:solidFill>
          </a:ln>
        </p:spPr>
      </p:pic>
      <p:sp>
        <p:nvSpPr>
          <p:cNvPr id="14" name="TextBox 13"/>
          <p:cNvSpPr txBox="1"/>
          <p:nvPr/>
        </p:nvSpPr>
        <p:spPr>
          <a:xfrm>
            <a:off x="0" y="6488668"/>
            <a:ext cx="9857904" cy="369332"/>
          </a:xfrm>
          <a:prstGeom prst="rect">
            <a:avLst/>
          </a:prstGeom>
          <a:noFill/>
        </p:spPr>
        <p:txBody>
          <a:bodyPr wrap="square" rtlCol="0">
            <a:spAutoFit/>
          </a:bodyPr>
          <a:lstStyle/>
          <a:p>
            <a:r>
              <a:rPr lang="en-US" dirty="0">
                <a:solidFill>
                  <a:schemeClr val="bg1">
                    <a:lumMod val="50000"/>
                  </a:schemeClr>
                </a:solidFill>
              </a:rPr>
              <a:t>*http://www.mathworks.com/discovery/deep-learning.html?requestedDomain=uk.mathworks.com</a:t>
            </a:r>
          </a:p>
        </p:txBody>
      </p:sp>
      <p:sp>
        <p:nvSpPr>
          <p:cNvPr id="4" name="Slide Number Placeholder 3"/>
          <p:cNvSpPr>
            <a:spLocks noGrp="1"/>
          </p:cNvSpPr>
          <p:nvPr>
            <p:ph type="sldNum" sz="quarter" idx="12"/>
          </p:nvPr>
        </p:nvSpPr>
        <p:spPr/>
        <p:txBody>
          <a:bodyPr/>
          <a:lstStyle/>
          <a:p>
            <a:fld id="{6BA20098-320B-459E-801E-54E5791438C8}" type="slidenum">
              <a:rPr lang="en-US" smtClean="0"/>
              <a:t>51</a:t>
            </a:fld>
            <a:endParaRPr lang="en-US"/>
          </a:p>
        </p:txBody>
      </p:sp>
    </p:spTree>
    <p:extLst>
      <p:ext uri="{BB962C8B-B14F-4D97-AF65-F5344CB8AC3E}">
        <p14:creationId xmlns:p14="http://schemas.microsoft.com/office/powerpoint/2010/main" val="2461725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p:nvPr/>
        </p:nvSpPr>
        <p:spPr>
          <a:xfrm>
            <a:off x="51000" y="0"/>
            <a:ext cx="12141000" cy="1180800"/>
          </a:xfrm>
          <a:prstGeom prst="rect">
            <a:avLst/>
          </a:prstGeom>
          <a:noFill/>
          <a:ln>
            <a:noFill/>
          </a:ln>
        </p:spPr>
        <p:txBody>
          <a:bodyPr lIns="121900" tIns="121900" rIns="121900" bIns="121900" anchor="t" anchorCtr="0">
            <a:noAutofit/>
          </a:bodyPr>
          <a:lstStyle/>
          <a:p>
            <a:pPr algn="ctr"/>
            <a:r>
              <a:rPr lang="en" sz="6000" dirty="0"/>
              <a:t>Transfer Learning</a:t>
            </a:r>
          </a:p>
        </p:txBody>
      </p:sp>
      <p:pic>
        <p:nvPicPr>
          <p:cNvPr id="218" name="Shape 218"/>
          <p:cNvPicPr preferRelativeResize="0"/>
          <p:nvPr/>
        </p:nvPicPr>
        <p:blipFill>
          <a:blip r:embed="rId3">
            <a:alphaModFix/>
          </a:blip>
          <a:stretch>
            <a:fillRect/>
          </a:stretch>
        </p:blipFill>
        <p:spPr>
          <a:xfrm>
            <a:off x="435701" y="1439650"/>
            <a:ext cx="927532" cy="4760900"/>
          </a:xfrm>
          <a:prstGeom prst="rect">
            <a:avLst/>
          </a:prstGeom>
          <a:noFill/>
          <a:ln>
            <a:noFill/>
          </a:ln>
        </p:spPr>
      </p:pic>
      <p:sp>
        <p:nvSpPr>
          <p:cNvPr id="219" name="Shape 219"/>
          <p:cNvSpPr txBox="1"/>
          <p:nvPr/>
        </p:nvSpPr>
        <p:spPr>
          <a:xfrm>
            <a:off x="1398957" y="762933"/>
            <a:ext cx="2651600" cy="476000"/>
          </a:xfrm>
          <a:prstGeom prst="rect">
            <a:avLst/>
          </a:prstGeom>
          <a:noFill/>
          <a:ln>
            <a:noFill/>
          </a:ln>
        </p:spPr>
        <p:txBody>
          <a:bodyPr lIns="121900" tIns="121900" rIns="121900" bIns="121900" anchor="t" anchorCtr="0">
            <a:noAutofit/>
          </a:bodyPr>
          <a:lstStyle/>
          <a:p>
            <a:r>
              <a:rPr lang="en" sz="2400" dirty="0"/>
              <a:t>1. Train on </a:t>
            </a:r>
          </a:p>
          <a:p>
            <a:r>
              <a:rPr lang="en" sz="2400" dirty="0"/>
              <a:t>Imagenet</a:t>
            </a:r>
          </a:p>
        </p:txBody>
      </p:sp>
      <p:pic>
        <p:nvPicPr>
          <p:cNvPr id="220" name="Shape 220"/>
          <p:cNvPicPr preferRelativeResize="0"/>
          <p:nvPr/>
        </p:nvPicPr>
        <p:blipFill>
          <a:blip r:embed="rId3">
            <a:alphaModFix/>
          </a:blip>
          <a:stretch>
            <a:fillRect/>
          </a:stretch>
        </p:blipFill>
        <p:spPr>
          <a:xfrm>
            <a:off x="7606634" y="1450254"/>
            <a:ext cx="927532" cy="4760900"/>
          </a:xfrm>
          <a:prstGeom prst="rect">
            <a:avLst/>
          </a:prstGeom>
          <a:noFill/>
          <a:ln>
            <a:noFill/>
          </a:ln>
        </p:spPr>
      </p:pic>
      <p:sp>
        <p:nvSpPr>
          <p:cNvPr id="221" name="Shape 221"/>
          <p:cNvSpPr txBox="1"/>
          <p:nvPr/>
        </p:nvSpPr>
        <p:spPr>
          <a:xfrm>
            <a:off x="8852100" y="709015"/>
            <a:ext cx="3194400" cy="1866400"/>
          </a:xfrm>
          <a:prstGeom prst="rect">
            <a:avLst/>
          </a:prstGeom>
          <a:noFill/>
          <a:ln>
            <a:noFill/>
          </a:ln>
        </p:spPr>
        <p:txBody>
          <a:bodyPr lIns="121900" tIns="121900" rIns="121900" bIns="121900" anchor="t" anchorCtr="0">
            <a:noAutofit/>
          </a:bodyPr>
          <a:lstStyle/>
          <a:p>
            <a:r>
              <a:rPr lang="en" sz="2400" dirty="0"/>
              <a:t>3. Medium dataset:</a:t>
            </a:r>
          </a:p>
          <a:p>
            <a:r>
              <a:rPr lang="en" sz="2400" b="1" dirty="0"/>
              <a:t>finetuning</a:t>
            </a:r>
          </a:p>
          <a:p>
            <a:endParaRPr sz="2400" dirty="0">
              <a:solidFill>
                <a:srgbClr val="FF0000"/>
              </a:solidFill>
            </a:endParaRPr>
          </a:p>
          <a:p>
            <a:r>
              <a:rPr lang="en" sz="2400" dirty="0">
                <a:solidFill>
                  <a:srgbClr val="FF0000"/>
                </a:solidFill>
              </a:rPr>
              <a:t>more data = retrain more of the network (or all of it)</a:t>
            </a:r>
          </a:p>
        </p:txBody>
      </p:sp>
      <p:sp>
        <p:nvSpPr>
          <p:cNvPr id="222" name="Shape 222"/>
          <p:cNvSpPr/>
          <p:nvPr/>
        </p:nvSpPr>
        <p:spPr>
          <a:xfrm>
            <a:off x="7512767" y="4598967"/>
            <a:ext cx="1180000" cy="16380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23" name="Shape 223"/>
          <p:cNvCxnSpPr>
            <a:endCxn id="222" idx="3"/>
          </p:cNvCxnSpPr>
          <p:nvPr/>
        </p:nvCxnSpPr>
        <p:spPr>
          <a:xfrm rot="10800000">
            <a:off x="8692767" y="5417967"/>
            <a:ext cx="793200" cy="0"/>
          </a:xfrm>
          <a:prstGeom prst="straightConnector1">
            <a:avLst/>
          </a:prstGeom>
          <a:noFill/>
          <a:ln w="19050" cap="flat" cmpd="sng">
            <a:solidFill>
              <a:srgbClr val="FF0000"/>
            </a:solidFill>
            <a:prstDash val="solid"/>
            <a:round/>
            <a:headEnd type="none" w="lg" len="lg"/>
            <a:tailEnd type="triangle" w="lg" len="lg"/>
          </a:ln>
        </p:spPr>
      </p:cxnSp>
      <p:pic>
        <p:nvPicPr>
          <p:cNvPr id="224" name="Shape 224"/>
          <p:cNvPicPr preferRelativeResize="0"/>
          <p:nvPr/>
        </p:nvPicPr>
        <p:blipFill>
          <a:blip r:embed="rId3">
            <a:alphaModFix/>
          </a:blip>
          <a:stretch>
            <a:fillRect/>
          </a:stretch>
        </p:blipFill>
        <p:spPr>
          <a:xfrm>
            <a:off x="3550934" y="1439634"/>
            <a:ext cx="927532" cy="4760900"/>
          </a:xfrm>
          <a:prstGeom prst="rect">
            <a:avLst/>
          </a:prstGeom>
          <a:noFill/>
          <a:ln>
            <a:noFill/>
          </a:ln>
        </p:spPr>
      </p:pic>
      <p:sp>
        <p:nvSpPr>
          <p:cNvPr id="225" name="Shape 225"/>
          <p:cNvSpPr txBox="1"/>
          <p:nvPr/>
        </p:nvSpPr>
        <p:spPr>
          <a:xfrm>
            <a:off x="4586805" y="709015"/>
            <a:ext cx="2651600" cy="815200"/>
          </a:xfrm>
          <a:prstGeom prst="rect">
            <a:avLst/>
          </a:prstGeom>
          <a:noFill/>
          <a:ln>
            <a:noFill/>
          </a:ln>
        </p:spPr>
        <p:txBody>
          <a:bodyPr lIns="121900" tIns="121900" rIns="121900" bIns="121900" anchor="t" anchorCtr="0">
            <a:noAutofit/>
          </a:bodyPr>
          <a:lstStyle/>
          <a:p>
            <a:r>
              <a:rPr lang="en" sz="2400" dirty="0"/>
              <a:t>2. Small dataset:</a:t>
            </a:r>
          </a:p>
          <a:p>
            <a:r>
              <a:rPr lang="en" sz="2400" b="1" dirty="0"/>
              <a:t>feature extractor</a:t>
            </a:r>
          </a:p>
          <a:p>
            <a:endParaRPr sz="2400" dirty="0"/>
          </a:p>
          <a:p>
            <a:endParaRPr sz="2400" dirty="0">
              <a:solidFill>
                <a:srgbClr val="FF0000"/>
              </a:solidFill>
            </a:endParaRPr>
          </a:p>
        </p:txBody>
      </p:sp>
      <p:sp>
        <p:nvSpPr>
          <p:cNvPr id="226" name="Shape 226"/>
          <p:cNvSpPr/>
          <p:nvPr/>
        </p:nvSpPr>
        <p:spPr>
          <a:xfrm>
            <a:off x="3457067" y="5750500"/>
            <a:ext cx="1180000" cy="476000"/>
          </a:xfrm>
          <a:prstGeom prst="rect">
            <a:avLst/>
          </a:prstGeom>
          <a:noFill/>
          <a:ln w="19050"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cxnSp>
        <p:nvCxnSpPr>
          <p:cNvPr id="227" name="Shape 227"/>
          <p:cNvCxnSpPr>
            <a:endCxn id="226" idx="3"/>
          </p:cNvCxnSpPr>
          <p:nvPr/>
        </p:nvCxnSpPr>
        <p:spPr>
          <a:xfrm rot="10800000">
            <a:off x="4637067" y="5988500"/>
            <a:ext cx="613200" cy="0"/>
          </a:xfrm>
          <a:prstGeom prst="straightConnector1">
            <a:avLst/>
          </a:prstGeom>
          <a:noFill/>
          <a:ln w="19050" cap="flat" cmpd="sng">
            <a:solidFill>
              <a:srgbClr val="FF0000"/>
            </a:solidFill>
            <a:prstDash val="solid"/>
            <a:round/>
            <a:headEnd type="none" w="lg" len="lg"/>
            <a:tailEnd type="triangle" w="lg" len="lg"/>
          </a:ln>
        </p:spPr>
      </p:cxnSp>
      <p:sp>
        <p:nvSpPr>
          <p:cNvPr id="228" name="Shape 228"/>
          <p:cNvSpPr/>
          <p:nvPr/>
        </p:nvSpPr>
        <p:spPr>
          <a:xfrm>
            <a:off x="4598233" y="1859200"/>
            <a:ext cx="298800" cy="3801600"/>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1900" tIns="121900" rIns="121900" bIns="121900" anchor="ctr" anchorCtr="0">
            <a:noAutofit/>
          </a:bodyPr>
          <a:lstStyle/>
          <a:p>
            <a:endParaRPr sz="2400"/>
          </a:p>
        </p:txBody>
      </p:sp>
      <p:sp>
        <p:nvSpPr>
          <p:cNvPr id="229" name="Shape 229"/>
          <p:cNvSpPr txBox="1"/>
          <p:nvPr/>
        </p:nvSpPr>
        <p:spPr>
          <a:xfrm>
            <a:off x="4948915" y="3462137"/>
            <a:ext cx="1696000" cy="476000"/>
          </a:xfrm>
          <a:prstGeom prst="rect">
            <a:avLst/>
          </a:prstGeom>
          <a:noFill/>
          <a:ln>
            <a:noFill/>
          </a:ln>
        </p:spPr>
        <p:txBody>
          <a:bodyPr lIns="121900" tIns="121900" rIns="121900" bIns="121900" anchor="t" anchorCtr="0">
            <a:noAutofit/>
          </a:bodyPr>
          <a:lstStyle/>
          <a:p>
            <a:r>
              <a:rPr lang="en" sz="2400"/>
              <a:t>Freeze these</a:t>
            </a:r>
          </a:p>
          <a:p>
            <a:endParaRPr sz="2400"/>
          </a:p>
          <a:p>
            <a:endParaRPr sz="2400">
              <a:solidFill>
                <a:srgbClr val="FF0000"/>
              </a:solidFill>
            </a:endParaRPr>
          </a:p>
        </p:txBody>
      </p:sp>
      <p:sp>
        <p:nvSpPr>
          <p:cNvPr id="230" name="Shape 230"/>
          <p:cNvSpPr txBox="1"/>
          <p:nvPr/>
        </p:nvSpPr>
        <p:spPr>
          <a:xfrm>
            <a:off x="5226504" y="5730367"/>
            <a:ext cx="1258800" cy="476000"/>
          </a:xfrm>
          <a:prstGeom prst="rect">
            <a:avLst/>
          </a:prstGeom>
          <a:noFill/>
          <a:ln>
            <a:noFill/>
          </a:ln>
        </p:spPr>
        <p:txBody>
          <a:bodyPr lIns="121900" tIns="121900" rIns="121900" bIns="121900" anchor="t" anchorCtr="0">
            <a:noAutofit/>
          </a:bodyPr>
          <a:lstStyle/>
          <a:p>
            <a:r>
              <a:rPr lang="en" sz="2400"/>
              <a:t>Train this</a:t>
            </a:r>
          </a:p>
          <a:p>
            <a:endParaRPr sz="2400"/>
          </a:p>
          <a:p>
            <a:endParaRPr sz="2400">
              <a:solidFill>
                <a:srgbClr val="FF0000"/>
              </a:solidFill>
            </a:endParaRPr>
          </a:p>
        </p:txBody>
      </p:sp>
      <p:sp>
        <p:nvSpPr>
          <p:cNvPr id="231" name="Shape 231"/>
          <p:cNvSpPr/>
          <p:nvPr/>
        </p:nvSpPr>
        <p:spPr>
          <a:xfrm>
            <a:off x="8616500" y="1859200"/>
            <a:ext cx="298800" cy="2680000"/>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1900" tIns="121900" rIns="121900" bIns="121900" anchor="ctr" anchorCtr="0">
            <a:noAutofit/>
          </a:bodyPr>
          <a:lstStyle/>
          <a:p>
            <a:endParaRPr sz="2400"/>
          </a:p>
        </p:txBody>
      </p:sp>
      <p:sp>
        <p:nvSpPr>
          <p:cNvPr id="232" name="Shape 232"/>
          <p:cNvSpPr txBox="1"/>
          <p:nvPr/>
        </p:nvSpPr>
        <p:spPr>
          <a:xfrm>
            <a:off x="8997648" y="2961204"/>
            <a:ext cx="1696000" cy="476000"/>
          </a:xfrm>
          <a:prstGeom prst="rect">
            <a:avLst/>
          </a:prstGeom>
          <a:noFill/>
          <a:ln>
            <a:noFill/>
          </a:ln>
        </p:spPr>
        <p:txBody>
          <a:bodyPr lIns="121900" tIns="121900" rIns="121900" bIns="121900" anchor="t" anchorCtr="0">
            <a:noAutofit/>
          </a:bodyPr>
          <a:lstStyle/>
          <a:p>
            <a:r>
              <a:rPr lang="en" sz="2400"/>
              <a:t>Freeze these</a:t>
            </a:r>
          </a:p>
          <a:p>
            <a:endParaRPr sz="2400"/>
          </a:p>
          <a:p>
            <a:endParaRPr sz="2400">
              <a:solidFill>
                <a:srgbClr val="FF0000"/>
              </a:solidFill>
            </a:endParaRPr>
          </a:p>
        </p:txBody>
      </p:sp>
      <p:sp>
        <p:nvSpPr>
          <p:cNvPr id="233" name="Shape 233"/>
          <p:cNvSpPr txBox="1"/>
          <p:nvPr/>
        </p:nvSpPr>
        <p:spPr>
          <a:xfrm>
            <a:off x="9485904" y="5179967"/>
            <a:ext cx="1258800" cy="476000"/>
          </a:xfrm>
          <a:prstGeom prst="rect">
            <a:avLst/>
          </a:prstGeom>
          <a:noFill/>
          <a:ln>
            <a:noFill/>
          </a:ln>
        </p:spPr>
        <p:txBody>
          <a:bodyPr lIns="121900" tIns="121900" rIns="121900" bIns="121900" anchor="t" anchorCtr="0">
            <a:noAutofit/>
          </a:bodyPr>
          <a:lstStyle/>
          <a:p>
            <a:r>
              <a:rPr lang="en" sz="2400"/>
              <a:t>Train this</a:t>
            </a:r>
          </a:p>
          <a:p>
            <a:endParaRPr sz="2400"/>
          </a:p>
          <a:p>
            <a:endParaRPr sz="2400">
              <a:solidFill>
                <a:srgbClr val="FF0000"/>
              </a:solidFill>
            </a:endParaRPr>
          </a:p>
        </p:txBody>
      </p:sp>
      <p:sp>
        <p:nvSpPr>
          <p:cNvPr id="19" name="Shape 160"/>
          <p:cNvSpPr txBox="1"/>
          <p:nvPr/>
        </p:nvSpPr>
        <p:spPr>
          <a:xfrm>
            <a:off x="-60433" y="6389904"/>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sp>
        <p:nvSpPr>
          <p:cNvPr id="3" name="Slide Number Placeholder 2"/>
          <p:cNvSpPr>
            <a:spLocks noGrp="1"/>
          </p:cNvSpPr>
          <p:nvPr>
            <p:ph type="sldNum" idx="12"/>
          </p:nvPr>
        </p:nvSpPr>
        <p:spPr/>
        <p:txBody>
          <a:bodyPr/>
          <a:lstStyle/>
          <a:p>
            <a:fld id="{00000000-1234-1234-1234-123412341234}" type="slidenum">
              <a:rPr lang="en" smtClean="0"/>
              <a:pPr/>
              <a:t>52</a:t>
            </a:fld>
            <a:endParaRPr lang="en"/>
          </a:p>
        </p:txBody>
      </p:sp>
    </p:spTree>
    <p:extLst>
      <p:ext uri="{BB962C8B-B14F-4D97-AF65-F5344CB8AC3E}">
        <p14:creationId xmlns:p14="http://schemas.microsoft.com/office/powerpoint/2010/main" val="3224378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0999" y="-246367"/>
            <a:ext cx="12079709" cy="1427167"/>
          </a:xfrm>
          <a:prstGeom prst="rect">
            <a:avLst/>
          </a:prstGeom>
          <a:noFill/>
          <a:ln>
            <a:noFill/>
          </a:ln>
        </p:spPr>
        <p:txBody>
          <a:bodyPr lIns="121900" tIns="121900" rIns="121900" bIns="121900" anchor="t" anchorCtr="0">
            <a:noAutofit/>
          </a:bodyPr>
          <a:lstStyle/>
          <a:p>
            <a:pPr algn="ctr"/>
            <a:r>
              <a:rPr lang="en" sz="6000" dirty="0"/>
              <a:t>Transfer Learning</a:t>
            </a:r>
          </a:p>
        </p:txBody>
      </p:sp>
      <p:sp>
        <p:nvSpPr>
          <p:cNvPr id="239" name="Shape 239"/>
          <p:cNvSpPr txBox="1"/>
          <p:nvPr/>
        </p:nvSpPr>
        <p:spPr>
          <a:xfrm>
            <a:off x="1648963" y="956490"/>
            <a:ext cx="8585830" cy="702400"/>
          </a:xfrm>
          <a:prstGeom prst="rect">
            <a:avLst/>
          </a:prstGeom>
          <a:noFill/>
          <a:ln>
            <a:noFill/>
          </a:ln>
        </p:spPr>
        <p:txBody>
          <a:bodyPr lIns="121900" tIns="121900" rIns="121900" bIns="121900" anchor="t" anchorCtr="0">
            <a:noAutofit/>
          </a:bodyPr>
          <a:lstStyle/>
          <a:p>
            <a:r>
              <a:rPr lang="en" sz="2400" i="1" dirty="0"/>
              <a:t>CNN Features off-the-shelf: an Astounding Baseline for Recognition</a:t>
            </a:r>
          </a:p>
          <a:p>
            <a:r>
              <a:rPr lang="en" sz="2400" i="1" dirty="0"/>
              <a:t>[Razavian et al, 2014]</a:t>
            </a:r>
          </a:p>
        </p:txBody>
      </p:sp>
      <p:sp>
        <p:nvSpPr>
          <p:cNvPr id="8" name="Shape 160"/>
          <p:cNvSpPr txBox="1"/>
          <p:nvPr/>
        </p:nvSpPr>
        <p:spPr>
          <a:xfrm>
            <a:off x="-60433" y="6345600"/>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Andrej </a:t>
            </a:r>
            <a:r>
              <a:rPr lang="en-US" dirty="0" err="1">
                <a:solidFill>
                  <a:schemeClr val="bg1">
                    <a:lumMod val="50000"/>
                  </a:schemeClr>
                </a:solidFill>
              </a:rPr>
              <a:t>Karpathy</a:t>
            </a:r>
            <a:r>
              <a:rPr lang="en" dirty="0">
                <a:solidFill>
                  <a:schemeClr val="bg1">
                    <a:lumMod val="50000"/>
                  </a:schemeClr>
                </a:solidFill>
              </a:rPr>
              <a:t>’s recent presentation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016" y="2136980"/>
            <a:ext cx="8585829" cy="3574868"/>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 smtClean="0"/>
              <a:pPr/>
              <a:t>53</a:t>
            </a:fld>
            <a:endParaRPr lang="en"/>
          </a:p>
        </p:txBody>
      </p:sp>
    </p:spTree>
    <p:extLst>
      <p:ext uri="{BB962C8B-B14F-4D97-AF65-F5344CB8AC3E}">
        <p14:creationId xmlns:p14="http://schemas.microsoft.com/office/powerpoint/2010/main" val="2632208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5" y="2555219"/>
            <a:ext cx="10730345" cy="1325563"/>
          </a:xfrm>
        </p:spPr>
        <p:txBody>
          <a:bodyPr>
            <a:normAutofit/>
          </a:bodyPr>
          <a:lstStyle/>
          <a:p>
            <a:pPr algn="ctr"/>
            <a:r>
              <a:rPr lang="en-US" b="1" dirty="0"/>
              <a:t>Use Cases</a:t>
            </a:r>
          </a:p>
        </p:txBody>
      </p:sp>
      <p:sp>
        <p:nvSpPr>
          <p:cNvPr id="3" name="Slide Number Placeholder 2"/>
          <p:cNvSpPr>
            <a:spLocks noGrp="1"/>
          </p:cNvSpPr>
          <p:nvPr>
            <p:ph type="sldNum" sz="quarter" idx="12"/>
          </p:nvPr>
        </p:nvSpPr>
        <p:spPr/>
        <p:txBody>
          <a:bodyPr/>
          <a:lstStyle/>
          <a:p>
            <a:fld id="{6BA20098-320B-459E-801E-54E5791438C8}" type="slidenum">
              <a:rPr lang="en-US" smtClean="0"/>
              <a:t>54</a:t>
            </a:fld>
            <a:endParaRPr lang="en-US"/>
          </a:p>
        </p:txBody>
      </p:sp>
    </p:spTree>
    <p:extLst>
      <p:ext uri="{BB962C8B-B14F-4D97-AF65-F5344CB8AC3E}">
        <p14:creationId xmlns:p14="http://schemas.microsoft.com/office/powerpoint/2010/main" val="1211521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463"/>
            <a:ext cx="10515600" cy="593520"/>
          </a:xfrm>
        </p:spPr>
        <p:txBody>
          <a:bodyPr>
            <a:noAutofit/>
          </a:bodyPr>
          <a:lstStyle/>
          <a:p>
            <a:pPr algn="ctr"/>
            <a:r>
              <a:rPr lang="en-US" sz="6000" b="1" dirty="0"/>
              <a:t>GPUs in Azure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93914" y="760049"/>
            <a:ext cx="9904342" cy="5778863"/>
          </a:xfrm>
          <a:solidFill>
            <a:schemeClr val="bg1"/>
          </a:solidFill>
        </p:spPr>
      </p:pic>
      <p:sp>
        <p:nvSpPr>
          <p:cNvPr id="3" name="Slide Number Placeholder 2"/>
          <p:cNvSpPr>
            <a:spLocks noGrp="1"/>
          </p:cNvSpPr>
          <p:nvPr>
            <p:ph type="sldNum" sz="quarter" idx="12"/>
          </p:nvPr>
        </p:nvSpPr>
        <p:spPr/>
        <p:txBody>
          <a:bodyPr/>
          <a:lstStyle/>
          <a:p>
            <a:fld id="{6BA20098-320B-459E-801E-54E5791438C8}" type="slidenum">
              <a:rPr lang="en-US" smtClean="0"/>
              <a:t>55</a:t>
            </a:fld>
            <a:endParaRPr lang="en-US"/>
          </a:p>
        </p:txBody>
      </p:sp>
    </p:spTree>
    <p:extLst>
      <p:ext uri="{BB962C8B-B14F-4D97-AF65-F5344CB8AC3E}">
        <p14:creationId xmlns:p14="http://schemas.microsoft.com/office/powerpoint/2010/main" val="4177389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969"/>
            <a:ext cx="10515600" cy="915436"/>
          </a:xfrm>
        </p:spPr>
        <p:txBody>
          <a:bodyPr>
            <a:normAutofit/>
          </a:bodyPr>
          <a:lstStyle/>
          <a:p>
            <a:pPr algn="ctr"/>
            <a:r>
              <a:rPr lang="en-US" sz="6000" b="1" dirty="0"/>
              <a:t>Azure GPU VM</a:t>
            </a:r>
          </a:p>
        </p:txBody>
      </p:sp>
      <p:sp>
        <p:nvSpPr>
          <p:cNvPr id="3" name="Content Placeholder 2"/>
          <p:cNvSpPr>
            <a:spLocks noGrp="1"/>
          </p:cNvSpPr>
          <p:nvPr>
            <p:ph idx="1"/>
          </p:nvPr>
        </p:nvSpPr>
        <p:spPr>
          <a:xfrm>
            <a:off x="838200" y="1904280"/>
            <a:ext cx="3797807" cy="4272681"/>
          </a:xfrm>
        </p:spPr>
        <p:txBody>
          <a:bodyPr>
            <a:noAutofit/>
          </a:bodyPr>
          <a:lstStyle/>
          <a:p>
            <a:pPr marL="0" indent="0">
              <a:buNone/>
            </a:pPr>
            <a:r>
              <a:rPr lang="en-US" sz="3200" dirty="0"/>
              <a:t> </a:t>
            </a:r>
          </a:p>
          <a:p>
            <a:pPr>
              <a:buFont typeface="Wingdings" panose="05000000000000000000" pitchFamily="2" charset="2"/>
              <a:buChar char="q"/>
            </a:pPr>
            <a:r>
              <a:rPr lang="en-US" sz="3200" dirty="0"/>
              <a:t> Used Ubuntu 16.04 N-Series VM</a:t>
            </a:r>
          </a:p>
          <a:p>
            <a:pPr marL="0" indent="0">
              <a:buNone/>
            </a:pPr>
            <a:endParaRPr lang="en-US" sz="3200" dirty="0"/>
          </a:p>
          <a:p>
            <a:pPr>
              <a:buFont typeface="Wingdings" panose="05000000000000000000" pitchFamily="2" charset="2"/>
              <a:buChar char="q"/>
            </a:pPr>
            <a:r>
              <a:rPr lang="en-US" sz="3200" dirty="0"/>
              <a:t> NC24 VM with 4 NVIDIA Tesla K80</a:t>
            </a:r>
          </a:p>
          <a:p>
            <a:pPr marL="0" indent="0">
              <a:buNone/>
            </a:pPr>
            <a:endParaRPr lang="en-US" sz="3200" dirty="0"/>
          </a:p>
          <a:p>
            <a:pPr lvl="1">
              <a:buFont typeface="Wingdings" panose="05000000000000000000" pitchFamily="2" charset="2"/>
              <a:buChar char="q"/>
            </a:pP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7462" y="1800371"/>
            <a:ext cx="6164213" cy="4153620"/>
          </a:xfrm>
          <a:prstGeom prst="rect">
            <a:avLst/>
          </a:prstGeom>
        </p:spPr>
      </p:pic>
      <p:sp>
        <p:nvSpPr>
          <p:cNvPr id="6" name="Slide Number Placeholder 5"/>
          <p:cNvSpPr>
            <a:spLocks noGrp="1"/>
          </p:cNvSpPr>
          <p:nvPr>
            <p:ph type="sldNum" sz="quarter" idx="12"/>
          </p:nvPr>
        </p:nvSpPr>
        <p:spPr/>
        <p:txBody>
          <a:bodyPr/>
          <a:lstStyle/>
          <a:p>
            <a:fld id="{6BA20098-320B-459E-801E-54E5791438C8}" type="slidenum">
              <a:rPr lang="en-US" smtClean="0"/>
              <a:t>56</a:t>
            </a:fld>
            <a:endParaRPr lang="en-US"/>
          </a:p>
        </p:txBody>
      </p:sp>
    </p:spTree>
    <p:extLst>
      <p:ext uri="{BB962C8B-B14F-4D97-AF65-F5344CB8AC3E}">
        <p14:creationId xmlns:p14="http://schemas.microsoft.com/office/powerpoint/2010/main" val="759387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95202"/>
            <a:ext cx="11655840" cy="899537"/>
          </a:xfrm>
          <a:solidFill>
            <a:schemeClr val="bg1"/>
          </a:solidFill>
        </p:spPr>
        <p:txBody>
          <a:bodyPr>
            <a:noAutofit/>
          </a:bodyPr>
          <a:lstStyle/>
          <a:p>
            <a:pPr algn="ctr"/>
            <a:r>
              <a:rPr lang="en-US" sz="6000" b="1" dirty="0"/>
              <a:t>DL Framework: MXNET</a:t>
            </a:r>
          </a:p>
        </p:txBody>
      </p:sp>
      <p:sp>
        <p:nvSpPr>
          <p:cNvPr id="5" name="Text Placeholder 4"/>
          <p:cNvSpPr>
            <a:spLocks noGrp="1"/>
          </p:cNvSpPr>
          <p:nvPr>
            <p:ph idx="1"/>
          </p:nvPr>
        </p:nvSpPr>
        <p:spPr>
          <a:xfrm>
            <a:off x="269240" y="2165207"/>
            <a:ext cx="11655840" cy="3149743"/>
          </a:xfrm>
          <a:solidFill>
            <a:schemeClr val="bg1"/>
          </a:solidFill>
        </p:spPr>
        <p:txBody>
          <a:bodyPr/>
          <a:lstStyle/>
          <a:p>
            <a:pPr marL="571500" indent="-571500">
              <a:buFont typeface="Wingdings" panose="05000000000000000000" pitchFamily="2" charset="2"/>
              <a:buChar char="q"/>
            </a:pPr>
            <a:r>
              <a:rPr lang="en-US" sz="3600" dirty="0"/>
              <a:t>DL toolkit by </a:t>
            </a:r>
            <a:r>
              <a:rPr lang="en-US" sz="3600" dirty="0">
                <a:hlinkClick r:id="rId3"/>
              </a:rPr>
              <a:t>DMLC</a:t>
            </a:r>
            <a:r>
              <a:rPr lang="en-US" sz="3600" dirty="0"/>
              <a:t> (2015)</a:t>
            </a:r>
          </a:p>
          <a:p>
            <a:pPr marL="571500" indent="-571500">
              <a:buFont typeface="Wingdings" panose="05000000000000000000" pitchFamily="2" charset="2"/>
              <a:buChar char="q"/>
            </a:pPr>
            <a:r>
              <a:rPr lang="en-US" sz="3600" dirty="0"/>
              <a:t>Supports almost all common DL models</a:t>
            </a:r>
          </a:p>
          <a:p>
            <a:pPr marL="571500" indent="-571500">
              <a:buFont typeface="Wingdings" panose="05000000000000000000" pitchFamily="2" charset="2"/>
              <a:buChar char="q"/>
            </a:pPr>
            <a:r>
              <a:rPr lang="en-US" sz="3600" dirty="0"/>
              <a:t>Supports multi-GPU training</a:t>
            </a:r>
          </a:p>
          <a:p>
            <a:pPr marL="571500" indent="-571500">
              <a:buFont typeface="Wingdings" panose="05000000000000000000" pitchFamily="2" charset="2"/>
              <a:buChar char="q"/>
            </a:pPr>
            <a:r>
              <a:rPr lang="en-US" sz="3600" dirty="0"/>
              <a:t>Supports distributed training</a:t>
            </a:r>
          </a:p>
          <a:p>
            <a:pPr marL="571500" indent="-571500">
              <a:buFont typeface="Wingdings" panose="05000000000000000000" pitchFamily="2" charset="2"/>
              <a:buChar char="q"/>
            </a:pPr>
            <a:r>
              <a:rPr lang="en-US" sz="3600" dirty="0"/>
              <a:t>Python/R support</a:t>
            </a:r>
          </a:p>
        </p:txBody>
      </p:sp>
      <p:sp>
        <p:nvSpPr>
          <p:cNvPr id="3" name="Slide Number Placeholder 2"/>
          <p:cNvSpPr>
            <a:spLocks noGrp="1"/>
          </p:cNvSpPr>
          <p:nvPr>
            <p:ph type="sldNum" sz="quarter" idx="12"/>
          </p:nvPr>
        </p:nvSpPr>
        <p:spPr/>
        <p:txBody>
          <a:bodyPr/>
          <a:lstStyle/>
          <a:p>
            <a:fld id="{6BA20098-320B-459E-801E-54E5791438C8}" type="slidenum">
              <a:rPr lang="en-US" smtClean="0"/>
              <a:t>57</a:t>
            </a:fld>
            <a:endParaRPr lang="en-US"/>
          </a:p>
        </p:txBody>
      </p:sp>
    </p:spTree>
    <p:extLst>
      <p:ext uri="{BB962C8B-B14F-4D97-AF65-F5344CB8AC3E}">
        <p14:creationId xmlns:p14="http://schemas.microsoft.com/office/powerpoint/2010/main" val="112058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332539"/>
            <a:ext cx="11655840" cy="1113126"/>
          </a:xfrm>
          <a:solidFill>
            <a:schemeClr val="bg1"/>
          </a:solidFill>
        </p:spPr>
        <p:txBody>
          <a:bodyPr>
            <a:noAutofit/>
          </a:bodyPr>
          <a:lstStyle/>
          <a:p>
            <a:pPr algn="ctr"/>
            <a:r>
              <a:rPr lang="en-US" sz="6000" b="1" dirty="0"/>
              <a:t>Case Study I: </a:t>
            </a:r>
            <a:r>
              <a:rPr lang="en-US" sz="6000" b="1" dirty="0" err="1"/>
              <a:t>ResNet</a:t>
            </a:r>
            <a:r>
              <a:rPr lang="en-US" sz="6000" b="1" dirty="0"/>
              <a:t> on CIFAR 10</a:t>
            </a:r>
          </a:p>
        </p:txBody>
      </p:sp>
      <p:sp>
        <p:nvSpPr>
          <p:cNvPr id="5" name="Text Placeholder 4"/>
          <p:cNvSpPr>
            <a:spLocks noGrp="1"/>
          </p:cNvSpPr>
          <p:nvPr>
            <p:ph idx="1"/>
          </p:nvPr>
        </p:nvSpPr>
        <p:spPr>
          <a:xfrm>
            <a:off x="269240" y="2184790"/>
            <a:ext cx="11653523" cy="1502627"/>
          </a:xfrm>
          <a:solidFill>
            <a:schemeClr val="bg1"/>
          </a:solidFill>
        </p:spPr>
        <p:txBody>
          <a:bodyPr>
            <a:normAutofit fontScale="92500" lnSpcReduction="20000"/>
          </a:bodyPr>
          <a:lstStyle/>
          <a:p>
            <a:pPr marL="571500" indent="-571500">
              <a:buFont typeface="Wingdings" panose="05000000000000000000" pitchFamily="2" charset="2"/>
              <a:buChar char="q"/>
            </a:pPr>
            <a:r>
              <a:rPr lang="en-US" sz="3600" dirty="0">
                <a:cs typeface="Arial" panose="020B0604020202020204" pitchFamily="34" charset="0"/>
              </a:rPr>
              <a:t>Based on Microsoft </a:t>
            </a:r>
            <a:r>
              <a:rPr lang="en-US" sz="3600" dirty="0">
                <a:cs typeface="Arial" panose="020B0604020202020204" pitchFamily="34" charset="0"/>
                <a:hlinkClick r:id="rId3"/>
              </a:rPr>
              <a:t>Blog</a:t>
            </a:r>
            <a:r>
              <a:rPr lang="en-US" sz="3600" dirty="0">
                <a:cs typeface="Arial" panose="020B0604020202020204" pitchFamily="34" charset="0"/>
              </a:rPr>
              <a:t> on how to use MXNET with MRO/MRS</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MXNET with MRO and 1 GPU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922" y="4076750"/>
            <a:ext cx="8914286" cy="2165125"/>
          </a:xfrm>
          <a:prstGeom prst="rect">
            <a:avLst/>
          </a:prstGeom>
          <a:ln w="25400">
            <a:solidFill>
              <a:srgbClr val="002060">
                <a:alpha val="98000"/>
              </a:srgbClr>
            </a:solidFill>
          </a:ln>
        </p:spPr>
      </p:pic>
      <p:sp>
        <p:nvSpPr>
          <p:cNvPr id="8" name="Shape 160"/>
          <p:cNvSpPr txBox="1"/>
          <p:nvPr/>
        </p:nvSpPr>
        <p:spPr>
          <a:xfrm>
            <a:off x="-60433" y="6345600"/>
            <a:ext cx="10364800" cy="479600"/>
          </a:xfrm>
          <a:prstGeom prst="rect">
            <a:avLst/>
          </a:prstGeom>
          <a:noFill/>
          <a:ln>
            <a:noFill/>
          </a:ln>
        </p:spPr>
        <p:txBody>
          <a:bodyPr lIns="121900" tIns="121900" rIns="121900" bIns="121900" anchor="t" anchorCtr="0">
            <a:noAutofit/>
          </a:bodyPr>
          <a:lstStyle/>
          <a:p>
            <a:r>
              <a:rPr lang="en" dirty="0">
                <a:solidFill>
                  <a:schemeClr val="bg1">
                    <a:lumMod val="50000"/>
                  </a:schemeClr>
                </a:solidFill>
              </a:rPr>
              <a:t>*</a:t>
            </a:r>
            <a:r>
              <a:rPr lang="en-US" dirty="0">
                <a:solidFill>
                  <a:schemeClr val="bg1">
                    <a:lumMod val="50000"/>
                  </a:schemeClr>
                </a:solidFill>
              </a:rPr>
              <a:t>Tao Wu and Team, Microsoft</a:t>
            </a:r>
            <a:endParaRPr lang="en"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58</a:t>
            </a:fld>
            <a:endParaRPr lang="en-US"/>
          </a:p>
        </p:txBody>
      </p:sp>
    </p:spTree>
    <p:extLst>
      <p:ext uri="{BB962C8B-B14F-4D97-AF65-F5344CB8AC3E}">
        <p14:creationId xmlns:p14="http://schemas.microsoft.com/office/powerpoint/2010/main" val="219054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3" y="978456"/>
            <a:ext cx="11655840" cy="899537"/>
          </a:xfrm>
          <a:solidFill>
            <a:schemeClr val="bg1"/>
          </a:solidFill>
        </p:spPr>
        <p:txBody>
          <a:bodyPr>
            <a:noAutofit/>
          </a:bodyPr>
          <a:lstStyle/>
          <a:p>
            <a:pPr algn="ctr"/>
            <a:r>
              <a:rPr lang="en-US" sz="6000" b="1" dirty="0"/>
              <a:t>Case Study II: Finetuning pre-trained Inception BN Network</a:t>
            </a:r>
          </a:p>
        </p:txBody>
      </p:sp>
      <p:sp>
        <p:nvSpPr>
          <p:cNvPr id="5" name="Text Placeholder 4"/>
          <p:cNvSpPr>
            <a:spLocks noGrp="1"/>
          </p:cNvSpPr>
          <p:nvPr>
            <p:ph idx="1"/>
          </p:nvPr>
        </p:nvSpPr>
        <p:spPr>
          <a:xfrm>
            <a:off x="269240" y="3352787"/>
            <a:ext cx="11653523" cy="2842262"/>
          </a:xfrm>
          <a:solidFill>
            <a:schemeClr val="bg1"/>
          </a:solidFill>
        </p:spPr>
        <p:txBody>
          <a:bodyPr>
            <a:normAutofit lnSpcReduction="10000"/>
          </a:bodyPr>
          <a:lstStyle/>
          <a:p>
            <a:pPr marL="571500" indent="-571500">
              <a:buFont typeface="Wingdings" panose="05000000000000000000" pitchFamily="2" charset="2"/>
              <a:buChar char="q"/>
            </a:pPr>
            <a:r>
              <a:rPr lang="en-US" sz="3600" dirty="0">
                <a:cs typeface="Arial" panose="020B0604020202020204" pitchFamily="34" charset="0"/>
              </a:rPr>
              <a:t>Used an ImageNet pretrained Inception BN Network</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MXNET with anaconda python and 4 GPUs</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Try to predict contents of a new unseen image</a:t>
            </a:r>
          </a:p>
        </p:txBody>
      </p:sp>
      <p:sp>
        <p:nvSpPr>
          <p:cNvPr id="3" name="Slide Number Placeholder 2"/>
          <p:cNvSpPr>
            <a:spLocks noGrp="1"/>
          </p:cNvSpPr>
          <p:nvPr>
            <p:ph type="sldNum" sz="quarter" idx="12"/>
          </p:nvPr>
        </p:nvSpPr>
        <p:spPr/>
        <p:txBody>
          <a:bodyPr/>
          <a:lstStyle/>
          <a:p>
            <a:fld id="{6BA20098-320B-459E-801E-54E5791438C8}" type="slidenum">
              <a:rPr lang="en-US" smtClean="0"/>
              <a:t>59</a:t>
            </a:fld>
            <a:endParaRPr lang="en-US"/>
          </a:p>
        </p:txBody>
      </p:sp>
    </p:spTree>
    <p:extLst>
      <p:ext uri="{BB962C8B-B14F-4D97-AF65-F5344CB8AC3E}">
        <p14:creationId xmlns:p14="http://schemas.microsoft.com/office/powerpoint/2010/main" val="292204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8362"/>
            <a:ext cx="10186554" cy="737755"/>
          </a:xfrm>
        </p:spPr>
        <p:txBody>
          <a:bodyPr>
            <a:noAutofit/>
          </a:bodyPr>
          <a:lstStyle/>
          <a:p>
            <a:pPr algn="ctr"/>
            <a:r>
              <a:rPr lang="en-US" sz="6000" b="1" dirty="0"/>
              <a:t>Why is DL popular?</a:t>
            </a:r>
          </a:p>
        </p:txBody>
      </p:sp>
      <p:sp>
        <p:nvSpPr>
          <p:cNvPr id="3" name="Content Placeholder 2"/>
          <p:cNvSpPr>
            <a:spLocks noGrp="1"/>
          </p:cNvSpPr>
          <p:nvPr>
            <p:ph idx="1"/>
          </p:nvPr>
        </p:nvSpPr>
        <p:spPr>
          <a:xfrm>
            <a:off x="838200" y="1681596"/>
            <a:ext cx="10515600" cy="4116531"/>
          </a:xfrm>
          <a:solidFill>
            <a:schemeClr val="bg1"/>
          </a:solidFill>
        </p:spPr>
        <p:txBody>
          <a:bodyPr>
            <a:noAutofit/>
          </a:bodyPr>
          <a:lstStyle/>
          <a:p>
            <a:pPr>
              <a:buFont typeface="Wingdings" panose="05000000000000000000" pitchFamily="2" charset="2"/>
              <a:buChar char="q"/>
            </a:pPr>
            <a:r>
              <a:rPr lang="en-US" sz="3600" dirty="0"/>
              <a:t> DL models has been here for a long time </a:t>
            </a:r>
          </a:p>
          <a:p>
            <a:pPr lvl="2">
              <a:buFont typeface="Wingdings" panose="05000000000000000000" pitchFamily="2" charset="2"/>
              <a:buChar char="§"/>
            </a:pPr>
            <a:r>
              <a:rPr lang="en-US" sz="3600" dirty="0"/>
              <a:t> Fukushima (1980) – Neo-</a:t>
            </a:r>
            <a:r>
              <a:rPr lang="en-US" sz="3600" dirty="0" err="1"/>
              <a:t>Cognitron</a:t>
            </a:r>
            <a:endParaRPr lang="en-US" sz="3600" dirty="0"/>
          </a:p>
          <a:p>
            <a:pPr lvl="2">
              <a:buFont typeface="Wingdings" panose="05000000000000000000" pitchFamily="2" charset="2"/>
              <a:buChar char="§"/>
            </a:pPr>
            <a:r>
              <a:rPr lang="en-US" sz="3600" dirty="0"/>
              <a:t> </a:t>
            </a:r>
            <a:r>
              <a:rPr lang="en-US" sz="3600" dirty="0" err="1"/>
              <a:t>LeCun</a:t>
            </a:r>
            <a:r>
              <a:rPr lang="en-US" sz="3600" dirty="0"/>
              <a:t> (1989) – Convolutional Neural Network</a:t>
            </a:r>
          </a:p>
          <a:p>
            <a:pPr marL="914400" lvl="2" indent="0">
              <a:buNone/>
            </a:pPr>
            <a:endParaRPr lang="en-US" sz="3600" dirty="0"/>
          </a:p>
          <a:p>
            <a:pPr>
              <a:buFont typeface="Wingdings" panose="05000000000000000000" pitchFamily="2" charset="2"/>
              <a:buChar char="q"/>
            </a:pPr>
            <a:r>
              <a:rPr lang="en-US" sz="3600" dirty="0"/>
              <a:t> DL popularity grew recently</a:t>
            </a:r>
          </a:p>
          <a:p>
            <a:pPr lvl="2">
              <a:buFont typeface="Wingdings" panose="05000000000000000000" pitchFamily="2" charset="2"/>
              <a:buChar char="§"/>
            </a:pPr>
            <a:r>
              <a:rPr lang="en-US" sz="3600" dirty="0"/>
              <a:t> With growth of Big Data</a:t>
            </a:r>
          </a:p>
          <a:p>
            <a:pPr lvl="2">
              <a:buFont typeface="Wingdings" panose="05000000000000000000" pitchFamily="2" charset="2"/>
              <a:buChar char="§"/>
            </a:pPr>
            <a:r>
              <a:rPr lang="en-US" sz="3600" dirty="0"/>
              <a:t> With the advent of powerful GPUs</a:t>
            </a:r>
          </a:p>
          <a:p>
            <a:pPr>
              <a:buFont typeface="Wingdings" panose="05000000000000000000" pitchFamily="2" charset="2"/>
              <a:buChar char="q"/>
            </a:pPr>
            <a:endParaRPr lang="en-US" sz="3600" dirty="0"/>
          </a:p>
        </p:txBody>
      </p:sp>
      <p:sp>
        <p:nvSpPr>
          <p:cNvPr id="5" name="Slide Number Placeholder 4"/>
          <p:cNvSpPr>
            <a:spLocks noGrp="1"/>
          </p:cNvSpPr>
          <p:nvPr>
            <p:ph type="sldNum" sz="quarter" idx="12"/>
          </p:nvPr>
        </p:nvSpPr>
        <p:spPr/>
        <p:txBody>
          <a:bodyPr/>
          <a:lstStyle/>
          <a:p>
            <a:fld id="{6BA20098-320B-459E-801E-54E5791438C8}" type="slidenum">
              <a:rPr lang="en-US" smtClean="0"/>
              <a:t>6</a:t>
            </a:fld>
            <a:endParaRPr lang="en-US"/>
          </a:p>
        </p:txBody>
      </p:sp>
    </p:spTree>
    <p:extLst>
      <p:ext uri="{BB962C8B-B14F-4D97-AF65-F5344CB8AC3E}">
        <p14:creationId xmlns:p14="http://schemas.microsoft.com/office/powerpoint/2010/main" val="422586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04596" y="1424649"/>
            <a:ext cx="6982799" cy="2257740"/>
          </a:xfrm>
          <a:ln w="12700">
            <a:solidFill>
              <a:srgbClr val="002060">
                <a:alpha val="99000"/>
              </a:srgbClr>
            </a:solidFill>
          </a:ln>
        </p:spPr>
      </p:pic>
      <p:pic>
        <p:nvPicPr>
          <p:cNvPr id="14" name="Content Placeholder 1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050892" y="3926063"/>
            <a:ext cx="6090208" cy="2371725"/>
          </a:xfrm>
          <a:ln w="12700">
            <a:solidFill>
              <a:srgbClr val="002060">
                <a:alpha val="99000"/>
              </a:srgbClr>
            </a:solidFill>
          </a:ln>
        </p:spPr>
      </p:pic>
      <p:sp>
        <p:nvSpPr>
          <p:cNvPr id="6" name="Rectangle 5"/>
          <p:cNvSpPr/>
          <p:nvPr/>
        </p:nvSpPr>
        <p:spPr>
          <a:xfrm>
            <a:off x="506516" y="102967"/>
            <a:ext cx="11178958" cy="1015663"/>
          </a:xfrm>
          <a:prstGeom prst="rect">
            <a:avLst/>
          </a:prstGeom>
        </p:spPr>
        <p:txBody>
          <a:bodyPr wrap="none">
            <a:spAutoFit/>
          </a:bodyPr>
          <a:lstStyle/>
          <a:p>
            <a:r>
              <a:rPr lang="en-US" sz="6000" b="1" dirty="0"/>
              <a:t>Using trained Inception BN Model </a:t>
            </a:r>
            <a:endParaRPr lang="en-US" sz="6000" dirty="0"/>
          </a:p>
        </p:txBody>
      </p:sp>
      <p:sp>
        <p:nvSpPr>
          <p:cNvPr id="3" name="Slide Number Placeholder 2"/>
          <p:cNvSpPr>
            <a:spLocks noGrp="1"/>
          </p:cNvSpPr>
          <p:nvPr>
            <p:ph type="sldNum" sz="quarter" idx="12"/>
          </p:nvPr>
        </p:nvSpPr>
        <p:spPr/>
        <p:txBody>
          <a:bodyPr/>
          <a:lstStyle/>
          <a:p>
            <a:fld id="{6BA20098-320B-459E-801E-54E5791438C8}" type="slidenum">
              <a:rPr lang="en-US" smtClean="0"/>
              <a:t>60</a:t>
            </a:fld>
            <a:endParaRPr lang="en-US"/>
          </a:p>
        </p:txBody>
      </p:sp>
    </p:spTree>
    <p:extLst>
      <p:ext uri="{BB962C8B-B14F-4D97-AF65-F5344CB8AC3E}">
        <p14:creationId xmlns:p14="http://schemas.microsoft.com/office/powerpoint/2010/main" val="1003623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393844"/>
            <a:ext cx="11655840" cy="899537"/>
          </a:xfrm>
          <a:solidFill>
            <a:schemeClr val="bg1"/>
          </a:solidFill>
        </p:spPr>
        <p:txBody>
          <a:bodyPr>
            <a:noAutofit/>
          </a:bodyPr>
          <a:lstStyle/>
          <a:p>
            <a:pPr algn="ctr"/>
            <a:r>
              <a:rPr lang="en-US" sz="6000" b="1" dirty="0"/>
              <a:t>DL Framework : </a:t>
            </a:r>
            <a:r>
              <a:rPr lang="en-US" sz="6000" b="1" dirty="0" err="1"/>
              <a:t>Theano</a:t>
            </a:r>
            <a:r>
              <a:rPr lang="en-US" sz="6000" b="1" dirty="0"/>
              <a:t> (</a:t>
            </a:r>
            <a:r>
              <a:rPr lang="en-US" sz="6000" b="1" dirty="0" err="1"/>
              <a:t>Lasagne</a:t>
            </a:r>
            <a:r>
              <a:rPr lang="en-US" sz="6000" b="1" dirty="0"/>
              <a:t>/</a:t>
            </a:r>
            <a:r>
              <a:rPr lang="en-US" sz="6000" b="1" dirty="0" err="1"/>
              <a:t>Keras</a:t>
            </a:r>
            <a:r>
              <a:rPr lang="en-US" sz="6000" b="1" dirty="0"/>
              <a:t>)</a:t>
            </a:r>
          </a:p>
        </p:txBody>
      </p:sp>
      <p:sp>
        <p:nvSpPr>
          <p:cNvPr id="5" name="Text Placeholder 4"/>
          <p:cNvSpPr>
            <a:spLocks noGrp="1"/>
          </p:cNvSpPr>
          <p:nvPr>
            <p:ph idx="1"/>
          </p:nvPr>
        </p:nvSpPr>
        <p:spPr>
          <a:xfrm>
            <a:off x="269240" y="1866468"/>
            <a:ext cx="11655840" cy="3343708"/>
          </a:xfrm>
          <a:solidFill>
            <a:schemeClr val="bg1"/>
          </a:solidFill>
        </p:spPr>
        <p:txBody>
          <a:bodyPr>
            <a:noAutofit/>
          </a:bodyPr>
          <a:lstStyle/>
          <a:p>
            <a:endParaRPr lang="en-US" sz="3600" dirty="0"/>
          </a:p>
          <a:p>
            <a:pPr marL="571500" indent="-571500">
              <a:buFont typeface="Wingdings" panose="05000000000000000000" pitchFamily="2" charset="2"/>
              <a:buChar char="q"/>
            </a:pPr>
            <a:r>
              <a:rPr lang="en-US" sz="3600" dirty="0"/>
              <a:t>Developed by a group at </a:t>
            </a:r>
            <a:r>
              <a:rPr lang="en-US" sz="3600" dirty="0" err="1"/>
              <a:t>Université</a:t>
            </a:r>
            <a:r>
              <a:rPr lang="en-US" sz="3600" dirty="0"/>
              <a:t> de Montréal (2007)</a:t>
            </a:r>
          </a:p>
          <a:p>
            <a:pPr marL="571500" indent="-571500">
              <a:buFont typeface="Wingdings" panose="05000000000000000000" pitchFamily="2" charset="2"/>
              <a:buChar char="q"/>
            </a:pPr>
            <a:r>
              <a:rPr lang="en-US" sz="3600" dirty="0"/>
              <a:t>Easy to customize with domain-specific data</a:t>
            </a:r>
          </a:p>
          <a:p>
            <a:pPr marL="571500" indent="-571500">
              <a:buFont typeface="Wingdings" panose="05000000000000000000" pitchFamily="2" charset="2"/>
              <a:buChar char="q"/>
            </a:pPr>
            <a:r>
              <a:rPr lang="en-US" sz="3600" dirty="0">
                <a:cs typeface="Arial" panose="020B0604020202020204" pitchFamily="34" charset="0"/>
              </a:rPr>
              <a:t>Experimental multi-GPU support (through Platoon)</a:t>
            </a:r>
          </a:p>
          <a:p>
            <a:pPr marL="571500" indent="-571500">
              <a:buFont typeface="Wingdings" panose="05000000000000000000" pitchFamily="2" charset="2"/>
              <a:buChar char="q"/>
            </a:pPr>
            <a:r>
              <a:rPr lang="en-US" sz="3600" dirty="0">
                <a:cs typeface="Arial" panose="020B0604020202020204" pitchFamily="34" charset="0"/>
              </a:rPr>
              <a:t>Experimental distributed (only through </a:t>
            </a:r>
            <a:r>
              <a:rPr lang="en-US" sz="3600" dirty="0" err="1">
                <a:cs typeface="Arial" panose="020B0604020202020204" pitchFamily="34" charset="0"/>
              </a:rPr>
              <a:t>Keras</a:t>
            </a:r>
            <a:r>
              <a:rPr lang="en-US" sz="3600" dirty="0">
                <a:cs typeface="Arial" panose="020B0604020202020204" pitchFamily="34" charset="0"/>
              </a:rPr>
              <a:t>)</a:t>
            </a:r>
          </a:p>
          <a:p>
            <a:pPr marL="571500" indent="-571500">
              <a:buFont typeface="Wingdings" panose="05000000000000000000" pitchFamily="2" charset="2"/>
              <a:buChar char="q"/>
            </a:pPr>
            <a:r>
              <a:rPr lang="en-US" sz="3600" dirty="0">
                <a:cs typeface="Arial" panose="020B0604020202020204" pitchFamily="34" charset="0"/>
              </a:rPr>
              <a:t>Great Python support</a:t>
            </a:r>
          </a:p>
          <a:p>
            <a:endParaRPr lang="en-US" sz="3600" dirty="0">
              <a:cs typeface="Arial" panose="020B0604020202020204" pitchFamily="34" charset="0"/>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61</a:t>
            </a:fld>
            <a:endParaRPr lang="en-US"/>
          </a:p>
        </p:txBody>
      </p:sp>
    </p:spTree>
    <p:extLst>
      <p:ext uri="{BB962C8B-B14F-4D97-AF65-F5344CB8AC3E}">
        <p14:creationId xmlns:p14="http://schemas.microsoft.com/office/powerpoint/2010/main" val="735050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521257"/>
            <a:ext cx="11655840" cy="899537"/>
          </a:xfrm>
          <a:solidFill>
            <a:schemeClr val="bg1"/>
          </a:solidFill>
        </p:spPr>
        <p:txBody>
          <a:bodyPr>
            <a:noAutofit/>
          </a:bodyPr>
          <a:lstStyle/>
          <a:p>
            <a:pPr algn="ctr"/>
            <a:r>
              <a:rPr lang="en-US" sz="6000" b="1" dirty="0"/>
              <a:t>Case Study III: </a:t>
            </a:r>
            <a:r>
              <a:rPr lang="en-US" sz="6000" b="1" dirty="0">
                <a:cs typeface="Arial" pitchFamily="34" charset="0"/>
              </a:rPr>
              <a:t>Diabetic Retinopathy Prediction</a:t>
            </a:r>
            <a:endParaRPr lang="en-US" sz="6000" b="1" dirty="0"/>
          </a:p>
        </p:txBody>
      </p:sp>
      <p:sp>
        <p:nvSpPr>
          <p:cNvPr id="5" name="Text Placeholder 4"/>
          <p:cNvSpPr>
            <a:spLocks noGrp="1"/>
          </p:cNvSpPr>
          <p:nvPr>
            <p:ph idx="1"/>
          </p:nvPr>
        </p:nvSpPr>
        <p:spPr>
          <a:xfrm>
            <a:off x="269240" y="1928664"/>
            <a:ext cx="11653523" cy="4243536"/>
          </a:xfrm>
          <a:solidFill>
            <a:schemeClr val="bg1"/>
          </a:solidFill>
        </p:spPr>
        <p:txBody>
          <a:bodyPr>
            <a:noAutofit/>
          </a:bodyPr>
          <a:lstStyle/>
          <a:p>
            <a:pPr marL="571500" indent="-571500">
              <a:buFont typeface="Wingdings" panose="05000000000000000000" pitchFamily="2" charset="2"/>
              <a:buChar char="q"/>
            </a:pPr>
            <a:r>
              <a:rPr lang="en-US" sz="3600" dirty="0">
                <a:cs typeface="Arial" panose="020B0604020202020204" pitchFamily="34" charset="0"/>
              </a:rPr>
              <a:t>Used labeled fluorescein angiography images of eyes to improve Diabetic Retinopathy (DR) prediction (</a:t>
            </a:r>
            <a:r>
              <a:rPr lang="en-US" sz="3600" dirty="0" err="1">
                <a:cs typeface="Arial" panose="020B0604020202020204" pitchFamily="34" charset="0"/>
                <a:hlinkClick r:id="rId3"/>
              </a:rPr>
              <a:t>Kaggle</a:t>
            </a:r>
            <a:r>
              <a:rPr lang="en-US" sz="3600" dirty="0">
                <a:cs typeface="Arial" panose="020B0604020202020204" pitchFamily="34" charset="0"/>
              </a:rPr>
              <a:t>)</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a DCNN to improve DR prediction</a:t>
            </a:r>
          </a:p>
          <a:p>
            <a:pPr marL="0" indent="0">
              <a:buNone/>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Used </a:t>
            </a:r>
            <a:r>
              <a:rPr lang="en-US" sz="3600" dirty="0" err="1">
                <a:cs typeface="Arial" panose="020B0604020202020204" pitchFamily="34" charset="0"/>
              </a:rPr>
              <a:t>Theano+Lasagne+Keras</a:t>
            </a:r>
            <a:r>
              <a:rPr lang="en-US" sz="3600" dirty="0">
                <a:cs typeface="Arial" panose="020B0604020202020204" pitchFamily="34" charset="0"/>
              </a:rPr>
              <a:t> with anaconda python and 1 GPU</a:t>
            </a:r>
          </a:p>
        </p:txBody>
      </p:sp>
      <p:sp>
        <p:nvSpPr>
          <p:cNvPr id="3" name="Slide Number Placeholder 2"/>
          <p:cNvSpPr>
            <a:spLocks noGrp="1"/>
          </p:cNvSpPr>
          <p:nvPr>
            <p:ph type="sldNum" sz="quarter" idx="12"/>
          </p:nvPr>
        </p:nvSpPr>
        <p:spPr/>
        <p:txBody>
          <a:bodyPr/>
          <a:lstStyle/>
          <a:p>
            <a:fld id="{6BA20098-320B-459E-801E-54E5791438C8}" type="slidenum">
              <a:rPr lang="en-US" smtClean="0"/>
              <a:t>62</a:t>
            </a:fld>
            <a:endParaRPr lang="en-US"/>
          </a:p>
        </p:txBody>
      </p:sp>
    </p:spTree>
    <p:extLst>
      <p:ext uri="{BB962C8B-B14F-4D97-AF65-F5344CB8AC3E}">
        <p14:creationId xmlns:p14="http://schemas.microsoft.com/office/powerpoint/2010/main" val="1901975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854189"/>
            <a:ext cx="11655840" cy="45719"/>
          </a:xfrm>
          <a:solidFill>
            <a:schemeClr val="bg1"/>
          </a:solidFill>
        </p:spPr>
        <p:txBody>
          <a:bodyPr>
            <a:normAutofit fontScale="90000"/>
          </a:bodyPr>
          <a:lstStyle/>
          <a:p>
            <a:pPr algn="ctr"/>
            <a:r>
              <a:rPr lang="en-US" sz="6000" b="1" dirty="0">
                <a:latin typeface="Calibri (Headings)"/>
                <a:cs typeface="Calibri Light" panose="020F0302020204030204" pitchFamily="34" charset="0"/>
              </a:rPr>
              <a:t>Diabetic Retinopathy</a:t>
            </a:r>
            <a:br>
              <a:rPr lang="en-US" sz="6000" b="1" dirty="0">
                <a:latin typeface="Calibri (Headings)"/>
                <a:cs typeface="Calibri Light" panose="020F0302020204030204" pitchFamily="34" charset="0"/>
              </a:rPr>
            </a:br>
            <a:endParaRPr lang="en-US" sz="6000" b="1" dirty="0">
              <a:latin typeface="Calibri (Headings)"/>
              <a:cs typeface="Calibri Light" panose="020F0302020204030204" pitchFamily="34" charset="0"/>
            </a:endParaRPr>
          </a:p>
        </p:txBody>
      </p:sp>
      <p:sp>
        <p:nvSpPr>
          <p:cNvPr id="5" name="Text Placeholder 4"/>
          <p:cNvSpPr>
            <a:spLocks noGrp="1"/>
          </p:cNvSpPr>
          <p:nvPr>
            <p:ph idx="1"/>
          </p:nvPr>
        </p:nvSpPr>
        <p:spPr>
          <a:xfrm>
            <a:off x="269239" y="1074258"/>
            <a:ext cx="11653523" cy="2419845"/>
          </a:xfrm>
        </p:spPr>
        <p:txBody>
          <a:bodyPr/>
          <a:lstStyle/>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a:p>
            <a:endParaRPr lang="en-US" sz="2745" dirty="0">
              <a:solidFill>
                <a:srgbClr val="002050"/>
              </a:solidFill>
              <a:latin typeface="+mn-lt"/>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82594" y="1074258"/>
            <a:ext cx="10243743" cy="2792926"/>
          </a:xfrm>
          <a:prstGeom prst="rect">
            <a:avLst/>
          </a:prstGeom>
          <a:ln/>
        </p:spPr>
        <p:style>
          <a:lnRef idx="2">
            <a:schemeClr val="dk1"/>
          </a:lnRef>
          <a:fillRef idx="1">
            <a:schemeClr val="lt1"/>
          </a:fillRef>
          <a:effectRef idx="0">
            <a:schemeClr val="dk1"/>
          </a:effectRef>
          <a:fontRef idx="minor">
            <a:schemeClr val="dk1"/>
          </a:fontRef>
        </p:style>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82594" y="4136949"/>
            <a:ext cx="10243743" cy="2565381"/>
          </a:xfrm>
          <a:prstGeom prst="rect">
            <a:avLst/>
          </a:prstGeom>
          <a:ln/>
        </p:spPr>
        <p:style>
          <a:lnRef idx="2">
            <a:schemeClr val="dk1"/>
          </a:lnRef>
          <a:fillRef idx="1">
            <a:schemeClr val="lt1"/>
          </a:fillRef>
          <a:effectRef idx="0">
            <a:schemeClr val="dk1"/>
          </a:effectRef>
          <a:fontRef idx="minor">
            <a:schemeClr val="dk1"/>
          </a:fontRef>
        </p:style>
      </p:pic>
      <p:sp>
        <p:nvSpPr>
          <p:cNvPr id="12" name="Rectangle 11"/>
          <p:cNvSpPr/>
          <p:nvPr/>
        </p:nvSpPr>
        <p:spPr bwMode="auto">
          <a:xfrm>
            <a:off x="1599029" y="1131112"/>
            <a:ext cx="8843109" cy="22249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1409244" y="4230616"/>
            <a:ext cx="8843109" cy="22249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lide Number Placeholder 2"/>
          <p:cNvSpPr>
            <a:spLocks noGrp="1"/>
          </p:cNvSpPr>
          <p:nvPr>
            <p:ph type="sldNum" sz="quarter" idx="12"/>
          </p:nvPr>
        </p:nvSpPr>
        <p:spPr/>
        <p:txBody>
          <a:bodyPr/>
          <a:lstStyle/>
          <a:p>
            <a:fld id="{6BA20098-320B-459E-801E-54E5791438C8}" type="slidenum">
              <a:rPr lang="en-US" smtClean="0"/>
              <a:t>63</a:t>
            </a:fld>
            <a:endParaRPr lang="en-US"/>
          </a:p>
        </p:txBody>
      </p:sp>
    </p:spTree>
    <p:extLst>
      <p:ext uri="{BB962C8B-B14F-4D97-AF65-F5344CB8AC3E}">
        <p14:creationId xmlns:p14="http://schemas.microsoft.com/office/powerpoint/2010/main" val="192116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233704"/>
            <a:ext cx="11655840" cy="899537"/>
          </a:xfrm>
        </p:spPr>
        <p:txBody>
          <a:bodyPr>
            <a:noAutofit/>
          </a:bodyPr>
          <a:lstStyle/>
          <a:p>
            <a:pPr algn="ctr"/>
            <a:r>
              <a:rPr lang="en-US" sz="6000" b="1" dirty="0"/>
              <a:t>Fine-tuning DCNN model</a:t>
            </a:r>
          </a:p>
        </p:txBody>
      </p:sp>
      <p:sp>
        <p:nvSpPr>
          <p:cNvPr id="5" name="Text Placeholder 4"/>
          <p:cNvSpPr>
            <a:spLocks noGrp="1"/>
          </p:cNvSpPr>
          <p:nvPr>
            <p:ph idx="1"/>
          </p:nvPr>
        </p:nvSpPr>
        <p:spPr>
          <a:xfrm>
            <a:off x="266922" y="1582806"/>
            <a:ext cx="11655840" cy="4589394"/>
          </a:xfrm>
          <a:solidFill>
            <a:schemeClr val="bg1"/>
          </a:solidFill>
        </p:spPr>
        <p:txBody>
          <a:bodyPr/>
          <a:lstStyle/>
          <a:p>
            <a:pPr marL="571500" indent="-571500">
              <a:buFont typeface="Wingdings" panose="05000000000000000000" pitchFamily="2" charset="2"/>
              <a:buChar char="q"/>
            </a:pPr>
            <a:r>
              <a:rPr lang="en-US" sz="3600" dirty="0">
                <a:cs typeface="Arial" panose="020B0604020202020204" pitchFamily="34" charset="0"/>
              </a:rPr>
              <a:t>ImageNet pre-trained </a:t>
            </a:r>
            <a:r>
              <a:rPr lang="en-US" sz="3600" dirty="0" err="1">
                <a:cs typeface="Arial" panose="020B0604020202020204" pitchFamily="34" charset="0"/>
              </a:rPr>
              <a:t>GoogleNet</a:t>
            </a:r>
            <a:endParaRPr lang="en-US" sz="3600" dirty="0">
              <a:cs typeface="Arial" panose="020B0604020202020204" pitchFamily="34" charset="0"/>
            </a:endParaRPr>
          </a:p>
          <a:p>
            <a:pPr marL="571500" indent="-571500">
              <a:buFont typeface="Wingdings" panose="05000000000000000000" pitchFamily="2" charset="2"/>
              <a:buChar char="q"/>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Trained ImageNet features transferred as initial weights for DR prediction.</a:t>
            </a:r>
          </a:p>
          <a:p>
            <a:pPr marL="571500" indent="-571500">
              <a:buFont typeface="Wingdings" panose="05000000000000000000" pitchFamily="2" charset="2"/>
              <a:buChar char="q"/>
            </a:pPr>
            <a:endParaRPr lang="en-US" sz="3600" dirty="0">
              <a:cs typeface="Arial" panose="020B0604020202020204" pitchFamily="34" charset="0"/>
            </a:endParaRPr>
          </a:p>
          <a:p>
            <a:pPr marL="571500" indent="-571500">
              <a:buFont typeface="Wingdings" panose="05000000000000000000" pitchFamily="2" charset="2"/>
              <a:buChar char="q"/>
            </a:pPr>
            <a:r>
              <a:rPr lang="en-US" sz="3600" dirty="0">
                <a:cs typeface="Arial" panose="020B0604020202020204" pitchFamily="34" charset="0"/>
              </a:rPr>
              <a:t>Lower layers (first 2 layers) of the pre-trained DCNN contain generic features/weights that can be used for the DR prediction task.</a:t>
            </a:r>
          </a:p>
        </p:txBody>
      </p:sp>
      <p:sp>
        <p:nvSpPr>
          <p:cNvPr id="3" name="Slide Number Placeholder 2"/>
          <p:cNvSpPr>
            <a:spLocks noGrp="1"/>
          </p:cNvSpPr>
          <p:nvPr>
            <p:ph type="sldNum" sz="quarter" idx="12"/>
          </p:nvPr>
        </p:nvSpPr>
        <p:spPr/>
        <p:txBody>
          <a:bodyPr/>
          <a:lstStyle/>
          <a:p>
            <a:fld id="{6BA20098-320B-459E-801E-54E5791438C8}" type="slidenum">
              <a:rPr lang="en-US" smtClean="0"/>
              <a:t>64</a:t>
            </a:fld>
            <a:endParaRPr lang="en-US"/>
          </a:p>
        </p:txBody>
      </p:sp>
    </p:spTree>
    <p:extLst>
      <p:ext uri="{BB962C8B-B14F-4D97-AF65-F5344CB8AC3E}">
        <p14:creationId xmlns:p14="http://schemas.microsoft.com/office/powerpoint/2010/main" val="1888510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116024"/>
            <a:ext cx="11655840" cy="899537"/>
          </a:xfrm>
        </p:spPr>
        <p:txBody>
          <a:bodyPr>
            <a:noAutofit/>
          </a:bodyPr>
          <a:lstStyle/>
          <a:p>
            <a:pPr algn="ctr"/>
            <a:r>
              <a:rPr lang="en-US" sz="6000" b="1" dirty="0"/>
              <a:t>Reduce Overfitting: Augmentation</a:t>
            </a:r>
          </a:p>
        </p:txBody>
      </p:sp>
      <p:pic>
        <p:nvPicPr>
          <p:cNvPr id="7" name="Picture 6"/>
          <p:cNvPicPr>
            <a:picLocks noChangeAspect="1"/>
          </p:cNvPicPr>
          <p:nvPr/>
        </p:nvPicPr>
        <p:blipFill>
          <a:blip r:embed="rId3"/>
          <a:stretch>
            <a:fillRect/>
          </a:stretch>
        </p:blipFill>
        <p:spPr>
          <a:xfrm>
            <a:off x="1208567" y="1151122"/>
            <a:ext cx="9848943" cy="4877482"/>
          </a:xfrm>
          <a:prstGeom prst="rect">
            <a:avLst/>
          </a:prstGeom>
        </p:spPr>
      </p:pic>
      <p:sp>
        <p:nvSpPr>
          <p:cNvPr id="3" name="Slide Number Placeholder 2"/>
          <p:cNvSpPr>
            <a:spLocks noGrp="1"/>
          </p:cNvSpPr>
          <p:nvPr>
            <p:ph type="sldNum" sz="quarter" idx="12"/>
          </p:nvPr>
        </p:nvSpPr>
        <p:spPr/>
        <p:txBody>
          <a:bodyPr/>
          <a:lstStyle/>
          <a:p>
            <a:fld id="{6BA20098-320B-459E-801E-54E5791438C8}" type="slidenum">
              <a:rPr lang="en-US" smtClean="0"/>
              <a:t>65</a:t>
            </a:fld>
            <a:endParaRPr lang="en-US"/>
          </a:p>
        </p:txBody>
      </p:sp>
    </p:spTree>
    <p:extLst>
      <p:ext uri="{BB962C8B-B14F-4D97-AF65-F5344CB8AC3E}">
        <p14:creationId xmlns:p14="http://schemas.microsoft.com/office/powerpoint/2010/main" val="2185536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5759"/>
            <a:ext cx="10515600" cy="1048127"/>
          </a:xfrm>
        </p:spPr>
        <p:txBody>
          <a:bodyPr>
            <a:normAutofit/>
          </a:bodyPr>
          <a:lstStyle/>
          <a:p>
            <a:pPr algn="ctr"/>
            <a:r>
              <a:rPr lang="en-US" sz="6000" b="1" dirty="0">
                <a:cs typeface="Arial" pitchFamily="34" charset="0"/>
              </a:rPr>
              <a:t>Transfer Learning DCNN</a:t>
            </a:r>
            <a:endParaRPr lang="en-US" sz="6000"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29000" y="1153886"/>
            <a:ext cx="5181600" cy="2883226"/>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29000" y="4445086"/>
            <a:ext cx="5181600" cy="1521003"/>
          </a:xfrm>
          <a:ln w="12700">
            <a:solidFill>
              <a:schemeClr val="tx1">
                <a:alpha val="99000"/>
              </a:schemeClr>
            </a:solidFill>
          </a:ln>
        </p:spPr>
      </p:pic>
      <p:sp>
        <p:nvSpPr>
          <p:cNvPr id="8" name="Rectangle 7"/>
          <p:cNvSpPr/>
          <p:nvPr/>
        </p:nvSpPr>
        <p:spPr>
          <a:xfrm>
            <a:off x="0" y="6374063"/>
            <a:ext cx="5275419" cy="369332"/>
          </a:xfrm>
          <a:prstGeom prst="rect">
            <a:avLst/>
          </a:prstGeom>
        </p:spPr>
        <p:txBody>
          <a:bodyPr wrap="none">
            <a:spAutoFit/>
          </a:bodyPr>
          <a:lstStyle/>
          <a:p>
            <a:r>
              <a:rPr lang="en-US" dirty="0">
                <a:solidFill>
                  <a:schemeClr val="bg1">
                    <a:lumMod val="50000"/>
                  </a:schemeClr>
                </a:solidFill>
              </a:rPr>
              <a:t>*http://benanne.github.io/2015/03/17/plankton.html</a:t>
            </a:r>
          </a:p>
        </p:txBody>
      </p:sp>
      <p:sp>
        <p:nvSpPr>
          <p:cNvPr id="4" name="Slide Number Placeholder 3"/>
          <p:cNvSpPr>
            <a:spLocks noGrp="1"/>
          </p:cNvSpPr>
          <p:nvPr>
            <p:ph type="sldNum" sz="quarter" idx="12"/>
          </p:nvPr>
        </p:nvSpPr>
        <p:spPr/>
        <p:txBody>
          <a:bodyPr/>
          <a:lstStyle/>
          <a:p>
            <a:fld id="{6BA20098-320B-459E-801E-54E5791438C8}" type="slidenum">
              <a:rPr lang="en-US" smtClean="0"/>
              <a:t>66</a:t>
            </a:fld>
            <a:endParaRPr lang="en-US"/>
          </a:p>
        </p:txBody>
      </p:sp>
    </p:spTree>
    <p:extLst>
      <p:ext uri="{BB962C8B-B14F-4D97-AF65-F5344CB8AC3E}">
        <p14:creationId xmlns:p14="http://schemas.microsoft.com/office/powerpoint/2010/main" val="111390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31248"/>
            <a:ext cx="11655840" cy="899537"/>
          </a:xfrm>
        </p:spPr>
        <p:txBody>
          <a:bodyPr>
            <a:noAutofit/>
          </a:bodyPr>
          <a:lstStyle/>
          <a:p>
            <a:pPr algn="ctr" defTabSz="3482864">
              <a:spcBef>
                <a:spcPts val="0"/>
              </a:spcBef>
              <a:defRPr/>
            </a:pPr>
            <a:r>
              <a:rPr lang="en-US" sz="6000" b="1" dirty="0">
                <a:cs typeface="Arial" pitchFamily="34" charset="0"/>
              </a:rPr>
              <a:t>Fine-tuning </a:t>
            </a:r>
            <a:r>
              <a:rPr lang="en-US" sz="6000" b="1" dirty="0" err="1">
                <a:cs typeface="Arial" pitchFamily="34" charset="0"/>
              </a:rPr>
              <a:t>GoogleNet</a:t>
            </a:r>
            <a:endParaRPr lang="en-US" sz="6000" b="1" dirty="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567653"/>
            <a:ext cx="10058400" cy="23551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174" y="4559659"/>
            <a:ext cx="6820852" cy="1352739"/>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fld id="{6BA20098-320B-459E-801E-54E5791438C8}" type="slidenum">
              <a:rPr lang="en-US" smtClean="0"/>
              <a:t>67</a:t>
            </a:fld>
            <a:endParaRPr lang="en-US"/>
          </a:p>
        </p:txBody>
      </p:sp>
    </p:spTree>
    <p:extLst>
      <p:ext uri="{BB962C8B-B14F-4D97-AF65-F5344CB8AC3E}">
        <p14:creationId xmlns:p14="http://schemas.microsoft.com/office/powerpoint/2010/main" val="3876998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5174" y="533606"/>
            <a:ext cx="11655840" cy="899537"/>
          </a:xfrm>
        </p:spPr>
        <p:txBody>
          <a:bodyPr>
            <a:noAutofit/>
          </a:bodyPr>
          <a:lstStyle/>
          <a:p>
            <a:pPr algn="ctr"/>
            <a:r>
              <a:rPr lang="en-US" sz="6000" b="1" dirty="0"/>
              <a:t>Training Fine-tuned DCNN model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517" y="2342998"/>
            <a:ext cx="9653155" cy="3112229"/>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68</a:t>
            </a:fld>
            <a:endParaRPr lang="en-US"/>
          </a:p>
        </p:txBody>
      </p:sp>
    </p:spTree>
    <p:extLst>
      <p:ext uri="{BB962C8B-B14F-4D97-AF65-F5344CB8AC3E}">
        <p14:creationId xmlns:p14="http://schemas.microsoft.com/office/powerpoint/2010/main" val="167690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0"/>
            <a:ext cx="11655840" cy="899537"/>
          </a:xfrm>
        </p:spPr>
        <p:txBody>
          <a:bodyPr>
            <a:noAutofit/>
          </a:bodyPr>
          <a:lstStyle/>
          <a:p>
            <a:pPr algn="ctr" defTabSz="3482864">
              <a:spcBef>
                <a:spcPts val="0"/>
              </a:spcBef>
              <a:defRPr/>
            </a:pPr>
            <a:r>
              <a:rPr lang="en-US" sz="6000" b="1" dirty="0">
                <a:cs typeface="Arial" pitchFamily="34" charset="0"/>
              </a:rPr>
              <a:t>Diabetic Retinopathy Prediction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944" y="894525"/>
            <a:ext cx="4990476" cy="4990476"/>
          </a:xfrm>
          <a:prstGeom prst="rect">
            <a:avLst/>
          </a:prstGeom>
          <a:ln w="12700" cmpd="dbl">
            <a:solidFill>
              <a:schemeClr val="tx1">
                <a:alpha val="95000"/>
              </a:schemeClr>
            </a:solidFill>
          </a:ln>
        </p:spPr>
      </p:pic>
      <p:sp>
        <p:nvSpPr>
          <p:cNvPr id="37" name="TextBox 36"/>
          <p:cNvSpPr txBox="1"/>
          <p:nvPr/>
        </p:nvSpPr>
        <p:spPr>
          <a:xfrm>
            <a:off x="962220" y="5945106"/>
            <a:ext cx="10766428" cy="523220"/>
          </a:xfrm>
          <a:prstGeom prst="rect">
            <a:avLst/>
          </a:prstGeom>
          <a:noFill/>
        </p:spPr>
        <p:txBody>
          <a:bodyPr wrap="square" rtlCol="0">
            <a:spAutoFit/>
          </a:bodyPr>
          <a:lstStyle/>
          <a:p>
            <a:r>
              <a:rPr lang="fr-FR" sz="2800" dirty="0" err="1"/>
              <a:t>Epoch</a:t>
            </a:r>
            <a:r>
              <a:rPr lang="fr-FR" sz="2800" dirty="0"/>
              <a:t> 449: Train </a:t>
            </a:r>
            <a:r>
              <a:rPr lang="fr-FR" sz="2800" dirty="0" err="1"/>
              <a:t>cost</a:t>
            </a:r>
            <a:r>
              <a:rPr lang="fr-FR" sz="2800" dirty="0"/>
              <a:t> 8.994, Train </a:t>
            </a:r>
            <a:r>
              <a:rPr lang="fr-FR" sz="2800" dirty="0" err="1"/>
              <a:t>acc</a:t>
            </a:r>
            <a:r>
              <a:rPr lang="fr-FR" sz="2800" dirty="0"/>
              <a:t> 0.607, val </a:t>
            </a:r>
            <a:r>
              <a:rPr lang="fr-FR" sz="2800" dirty="0" err="1"/>
              <a:t>acc</a:t>
            </a:r>
            <a:r>
              <a:rPr lang="fr-FR" sz="2800" dirty="0"/>
              <a:t> 0.798, val AUC 0.849</a:t>
            </a:r>
            <a:endParaRPr lang="en-US" sz="2800" dirty="0"/>
          </a:p>
        </p:txBody>
      </p:sp>
      <p:sp>
        <p:nvSpPr>
          <p:cNvPr id="3" name="Slide Number Placeholder 2"/>
          <p:cNvSpPr>
            <a:spLocks noGrp="1"/>
          </p:cNvSpPr>
          <p:nvPr>
            <p:ph type="sldNum" sz="quarter" idx="12"/>
          </p:nvPr>
        </p:nvSpPr>
        <p:spPr/>
        <p:txBody>
          <a:bodyPr/>
          <a:lstStyle/>
          <a:p>
            <a:fld id="{6BA20098-320B-459E-801E-54E5791438C8}" type="slidenum">
              <a:rPr lang="en-US" smtClean="0"/>
              <a:t>69</a:t>
            </a:fld>
            <a:endParaRPr lang="en-US"/>
          </a:p>
        </p:txBody>
      </p:sp>
    </p:spTree>
    <p:extLst>
      <p:ext uri="{BB962C8B-B14F-4D97-AF65-F5344CB8AC3E}">
        <p14:creationId xmlns:p14="http://schemas.microsoft.com/office/powerpoint/2010/main" val="389419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927" y="36413"/>
            <a:ext cx="10515600" cy="1325563"/>
          </a:xfrm>
        </p:spPr>
        <p:txBody>
          <a:bodyPr>
            <a:noAutofit/>
          </a:bodyPr>
          <a:lstStyle/>
          <a:p>
            <a:pPr algn="ctr"/>
            <a:r>
              <a:rPr lang="en-US" b="1" dirty="0"/>
              <a:t>Deep learning begins with a little function</a:t>
            </a:r>
          </a:p>
        </p:txBody>
      </p:sp>
      <p:sp>
        <p:nvSpPr>
          <p:cNvPr id="3" name="TextBox 2"/>
          <p:cNvSpPr txBox="1"/>
          <p:nvPr/>
        </p:nvSpPr>
        <p:spPr>
          <a:xfrm>
            <a:off x="991860" y="1383494"/>
            <a:ext cx="10361940" cy="584775"/>
          </a:xfrm>
          <a:prstGeom prst="rect">
            <a:avLst/>
          </a:prstGeom>
          <a:noFill/>
        </p:spPr>
        <p:txBody>
          <a:bodyPr wrap="none" rtlCol="0">
            <a:spAutoFit/>
          </a:bodyPr>
          <a:lstStyle/>
          <a:p>
            <a:pPr algn="ctr"/>
            <a:r>
              <a:rPr lang="en-US" sz="3200" dirty="0"/>
              <a:t>It all starts with a humble linear function called a perceptron.</a:t>
            </a:r>
          </a:p>
        </p:txBody>
      </p:sp>
      <p:grpSp>
        <p:nvGrpSpPr>
          <p:cNvPr id="19" name="Group 18"/>
          <p:cNvGrpSpPr/>
          <p:nvPr/>
        </p:nvGrpSpPr>
        <p:grpSpPr>
          <a:xfrm>
            <a:off x="2287371" y="2240342"/>
            <a:ext cx="2977160" cy="1569660"/>
            <a:chOff x="763370" y="1894494"/>
            <a:chExt cx="2977160" cy="1569660"/>
          </a:xfrm>
        </p:grpSpPr>
        <p:sp>
          <p:nvSpPr>
            <p:cNvPr id="7" name="TextBox 6"/>
            <p:cNvSpPr txBox="1"/>
            <p:nvPr/>
          </p:nvSpPr>
          <p:spPr>
            <a:xfrm>
              <a:off x="1297731" y="1894494"/>
              <a:ext cx="2382383" cy="1569660"/>
            </a:xfrm>
            <a:prstGeom prst="rect">
              <a:avLst/>
            </a:prstGeom>
            <a:noFill/>
          </p:spPr>
          <p:txBody>
            <a:bodyPr wrap="none" rtlCol="0">
              <a:spAutoFit/>
            </a:bodyPr>
            <a:lstStyle/>
            <a:p>
              <a:r>
                <a:rPr lang="en-US" sz="2400" dirty="0"/>
                <a:t>weight1 </a:t>
              </a:r>
              <a:r>
                <a:rPr lang="en-US" sz="2400" dirty="0">
                  <a:ea typeface="Zapf Dingbats"/>
                  <a:cs typeface="Zapf Dingbats"/>
                  <a:sym typeface="Zapf Dingbats"/>
                </a:rPr>
                <a:t>✖</a:t>
              </a:r>
              <a:r>
                <a:rPr lang="en-US" sz="2400" dirty="0">
                  <a:sym typeface="Zapf Dingbats"/>
                </a:rPr>
                <a:t> input1</a:t>
              </a:r>
            </a:p>
            <a:p>
              <a:r>
                <a:rPr lang="en-US" sz="2400" dirty="0">
                  <a:sym typeface="Zapf Dingbats"/>
                </a:rPr>
                <a:t>weight2 </a:t>
              </a:r>
              <a:r>
                <a:rPr lang="en-US" sz="2400" dirty="0">
                  <a:ea typeface="Zapf Dingbats"/>
                  <a:cs typeface="Zapf Dingbats"/>
                  <a:sym typeface="Zapf Dingbats"/>
                </a:rPr>
                <a:t>✖</a:t>
              </a:r>
              <a:r>
                <a:rPr lang="en-US" sz="2400" dirty="0">
                  <a:sym typeface="Zapf Dingbats"/>
                </a:rPr>
                <a:t> input2</a:t>
              </a:r>
            </a:p>
            <a:p>
              <a:r>
                <a:rPr lang="en-US" sz="2400" dirty="0">
                  <a:sym typeface="Zapf Dingbats"/>
                </a:rPr>
                <a:t>weight3 </a:t>
              </a:r>
              <a:r>
                <a:rPr lang="en-US" sz="2400" dirty="0">
                  <a:ea typeface="Zapf Dingbats"/>
                  <a:cs typeface="Zapf Dingbats"/>
                  <a:sym typeface="Zapf Dingbats"/>
                </a:rPr>
                <a:t>✖ input3</a:t>
              </a:r>
            </a:p>
            <a:p>
              <a:r>
                <a:rPr lang="en-US" sz="2400" dirty="0"/>
                <a:t>sum</a:t>
              </a:r>
            </a:p>
          </p:txBody>
        </p:sp>
        <p:cxnSp>
          <p:nvCxnSpPr>
            <p:cNvPr id="9" name="Straight Connector 8"/>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3370" y="2470475"/>
              <a:ext cx="540533" cy="584775"/>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11" name="TextBox 10"/>
          <p:cNvSpPr txBox="1"/>
          <p:nvPr/>
        </p:nvSpPr>
        <p:spPr>
          <a:xfrm>
            <a:off x="6048720" y="2286231"/>
            <a:ext cx="3679162" cy="1200328"/>
          </a:xfrm>
          <a:prstGeom prst="rect">
            <a:avLst/>
          </a:prstGeom>
          <a:noFill/>
        </p:spPr>
        <p:txBody>
          <a:bodyPr wrap="none" rtlCol="0">
            <a:spAutoFit/>
          </a:bodyPr>
          <a:lstStyle/>
          <a:p>
            <a:r>
              <a:rPr lang="en-US" sz="2400" dirty="0"/>
              <a:t>Perceptron:</a:t>
            </a:r>
          </a:p>
          <a:p>
            <a:r>
              <a:rPr lang="en-US" sz="2400" dirty="0"/>
              <a:t>If sum &gt; threshold: output 1</a:t>
            </a:r>
          </a:p>
          <a:p>
            <a:r>
              <a:rPr lang="en-US" sz="2400" dirty="0"/>
              <a:t>Else: output 0</a:t>
            </a:r>
          </a:p>
        </p:txBody>
      </p:sp>
      <p:sp>
        <p:nvSpPr>
          <p:cNvPr id="17" name="TextBox 16"/>
          <p:cNvSpPr txBox="1"/>
          <p:nvPr/>
        </p:nvSpPr>
        <p:spPr>
          <a:xfrm>
            <a:off x="294576" y="4011447"/>
            <a:ext cx="11897424" cy="1077218"/>
          </a:xfrm>
          <a:prstGeom prst="rect">
            <a:avLst/>
          </a:prstGeom>
          <a:noFill/>
        </p:spPr>
        <p:txBody>
          <a:bodyPr wrap="none" rtlCol="0">
            <a:spAutoFit/>
          </a:bodyPr>
          <a:lstStyle/>
          <a:p>
            <a:r>
              <a:rPr lang="en-US" sz="3200" dirty="0"/>
              <a:t>Example: The inputs can be your data. Question: Should I buy this car?</a:t>
            </a:r>
          </a:p>
          <a:p>
            <a:endParaRPr lang="en-US" sz="3200" dirty="0"/>
          </a:p>
        </p:txBody>
      </p:sp>
      <p:grpSp>
        <p:nvGrpSpPr>
          <p:cNvPr id="26" name="Group 25"/>
          <p:cNvGrpSpPr/>
          <p:nvPr/>
        </p:nvGrpSpPr>
        <p:grpSpPr>
          <a:xfrm>
            <a:off x="2287371" y="4676979"/>
            <a:ext cx="3581289" cy="1569660"/>
            <a:chOff x="770035" y="4676979"/>
            <a:chExt cx="3581289" cy="1569660"/>
          </a:xfrm>
        </p:grpSpPr>
        <p:sp>
          <p:nvSpPr>
            <p:cNvPr id="36" name="TextBox 35"/>
            <p:cNvSpPr txBox="1"/>
            <p:nvPr/>
          </p:nvSpPr>
          <p:spPr>
            <a:xfrm>
              <a:off x="1304396" y="4676979"/>
              <a:ext cx="3046928" cy="1569660"/>
            </a:xfrm>
            <a:prstGeom prst="rect">
              <a:avLst/>
            </a:prstGeom>
            <a:noFill/>
          </p:spPr>
          <p:txBody>
            <a:bodyPr wrap="none" rtlCol="0">
              <a:spAutoFit/>
            </a:bodyPr>
            <a:lstStyle/>
            <a:p>
              <a:r>
                <a:rPr lang="en-US" sz="2400" dirty="0"/>
                <a:t>0.2 </a:t>
              </a:r>
              <a:r>
                <a:rPr lang="en-US" sz="2400" dirty="0">
                  <a:ea typeface="Zapf Dingbats"/>
                  <a:cs typeface="Zapf Dingbats"/>
                  <a:sym typeface="Zapf Dingbats"/>
                </a:rPr>
                <a:t>✖</a:t>
              </a:r>
              <a:r>
                <a:rPr lang="en-US" sz="2400" dirty="0">
                  <a:sym typeface="Zapf Dingbats"/>
                </a:rPr>
                <a:t> gas mileage</a:t>
              </a:r>
            </a:p>
            <a:p>
              <a:r>
                <a:rPr lang="en-US" sz="2400" dirty="0">
                  <a:sym typeface="Zapf Dingbats"/>
                </a:rPr>
                <a:t>0.3 </a:t>
              </a:r>
              <a:r>
                <a:rPr lang="en-US" sz="2400" dirty="0">
                  <a:ea typeface="Zapf Dingbats"/>
                  <a:cs typeface="Zapf Dingbats"/>
                  <a:sym typeface="Zapf Dingbats"/>
                </a:rPr>
                <a:t>✖</a:t>
              </a:r>
              <a:r>
                <a:rPr lang="en-US" sz="2400" dirty="0">
                  <a:sym typeface="Zapf Dingbats"/>
                </a:rPr>
                <a:t> horsepower</a:t>
              </a:r>
            </a:p>
            <a:p>
              <a:r>
                <a:rPr lang="en-US" sz="2400" dirty="0">
                  <a:sym typeface="Zapf Dingbats"/>
                </a:rPr>
                <a:t>0.5 </a:t>
              </a:r>
              <a:r>
                <a:rPr lang="en-US" sz="2400" dirty="0">
                  <a:ea typeface="Zapf Dingbats"/>
                  <a:cs typeface="Zapf Dingbats"/>
                  <a:sym typeface="Zapf Dingbats"/>
                </a:rPr>
                <a:t>✖ num cup holders</a:t>
              </a:r>
            </a:p>
            <a:p>
              <a:r>
                <a:rPr lang="en-US" sz="2400" dirty="0"/>
                <a:t>sum</a:t>
              </a:r>
            </a:p>
          </p:txBody>
        </p:sp>
        <p:cxnSp>
          <p:nvCxnSpPr>
            <p:cNvPr id="37" name="Straight Connector 36"/>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0035" y="5252960"/>
              <a:ext cx="540533" cy="584775"/>
            </a:xfrm>
            <a:prstGeom prst="rect">
              <a:avLst/>
            </a:prstGeom>
            <a:noFill/>
          </p:spPr>
          <p:txBody>
            <a:bodyPr wrap="none" rtlCol="0">
              <a:spAutoFit/>
            </a:bodyPr>
            <a:lstStyle/>
            <a:p>
              <a:r>
                <a:rPr lang="en-US" sz="3200" dirty="0">
                  <a:ea typeface="Zapf Dingbats"/>
                  <a:cs typeface="Zapf Dingbats"/>
                  <a:sym typeface="Zapf Dingbats"/>
                </a:rPr>
                <a:t>✚</a:t>
              </a:r>
              <a:endParaRPr lang="en-US" sz="3200" dirty="0"/>
            </a:p>
          </p:txBody>
        </p:sp>
      </p:grpSp>
      <p:sp>
        <p:nvSpPr>
          <p:cNvPr id="39" name="TextBox 38"/>
          <p:cNvSpPr txBox="1"/>
          <p:nvPr/>
        </p:nvSpPr>
        <p:spPr>
          <a:xfrm>
            <a:off x="6048720" y="4861645"/>
            <a:ext cx="3070071" cy="1200328"/>
          </a:xfrm>
          <a:prstGeom prst="rect">
            <a:avLst/>
          </a:prstGeom>
          <a:noFill/>
        </p:spPr>
        <p:txBody>
          <a:bodyPr wrap="none" rtlCol="0">
            <a:spAutoFit/>
          </a:bodyPr>
          <a:lstStyle/>
          <a:p>
            <a:r>
              <a:rPr lang="en-US" sz="2400" dirty="0"/>
              <a:t>Perceptron:</a:t>
            </a:r>
          </a:p>
          <a:p>
            <a:r>
              <a:rPr lang="en-US" sz="2400" dirty="0"/>
              <a:t>If sum &gt; threshold: buy</a:t>
            </a:r>
          </a:p>
          <a:p>
            <a:r>
              <a:rPr lang="en-US" sz="2400" dirty="0"/>
              <a:t>Else: walk</a:t>
            </a:r>
          </a:p>
        </p:txBody>
      </p:sp>
      <p:sp>
        <p:nvSpPr>
          <p:cNvPr id="4" name="Slide Number Placeholder 3"/>
          <p:cNvSpPr>
            <a:spLocks noGrp="1"/>
          </p:cNvSpPr>
          <p:nvPr>
            <p:ph type="sldNum" sz="quarter" idx="12"/>
          </p:nvPr>
        </p:nvSpPr>
        <p:spPr/>
        <p:txBody>
          <a:bodyPr/>
          <a:lstStyle/>
          <a:p>
            <a:fld id="{6BA20098-320B-459E-801E-54E5791438C8}" type="slidenum">
              <a:rPr lang="en-US" smtClean="0"/>
              <a:t>7</a:t>
            </a:fld>
            <a:endParaRPr lang="en-US"/>
          </a:p>
        </p:txBody>
      </p:sp>
    </p:spTree>
    <p:extLst>
      <p:ext uri="{BB962C8B-B14F-4D97-AF65-F5344CB8AC3E}">
        <p14:creationId xmlns:p14="http://schemas.microsoft.com/office/powerpoint/2010/main" val="12935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212561"/>
            <a:ext cx="11655840" cy="899537"/>
          </a:xfrm>
        </p:spPr>
        <p:txBody>
          <a:bodyPr>
            <a:noAutofit/>
          </a:bodyPr>
          <a:lstStyle/>
          <a:p>
            <a:pPr algn="ctr" defTabSz="3482864">
              <a:spcBef>
                <a:spcPts val="0"/>
              </a:spcBef>
              <a:defRPr/>
            </a:pPr>
            <a:r>
              <a:rPr lang="en-US" sz="6000" b="1" dirty="0">
                <a:cs typeface="Arial" pitchFamily="34" charset="0"/>
              </a:rPr>
              <a:t>Using GPU-Trained model in AML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438" y="1667630"/>
            <a:ext cx="9161795" cy="4669235"/>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70</a:t>
            </a:fld>
            <a:endParaRPr lang="en-US"/>
          </a:p>
        </p:txBody>
      </p:sp>
    </p:spTree>
    <p:extLst>
      <p:ext uri="{BB962C8B-B14F-4D97-AF65-F5344CB8AC3E}">
        <p14:creationId xmlns:p14="http://schemas.microsoft.com/office/powerpoint/2010/main" val="3997362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416" y="212561"/>
            <a:ext cx="11655840" cy="899537"/>
          </a:xfrm>
        </p:spPr>
        <p:txBody>
          <a:bodyPr>
            <a:noAutofit/>
          </a:bodyPr>
          <a:lstStyle/>
          <a:p>
            <a:pPr algn="ctr" defTabSz="3482864">
              <a:spcBef>
                <a:spcPts val="0"/>
              </a:spcBef>
              <a:defRPr/>
            </a:pPr>
            <a:r>
              <a:rPr lang="en-US" sz="6000" b="1" dirty="0">
                <a:cs typeface="Arial" pitchFamily="34" charset="0"/>
              </a:rPr>
              <a:t>AML Web Service Batch-Test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10" y="1583210"/>
            <a:ext cx="10256251" cy="4329217"/>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71</a:t>
            </a:fld>
            <a:endParaRPr lang="en-US"/>
          </a:p>
        </p:txBody>
      </p:sp>
    </p:spTree>
    <p:extLst>
      <p:ext uri="{BB962C8B-B14F-4D97-AF65-F5344CB8AC3E}">
        <p14:creationId xmlns:p14="http://schemas.microsoft.com/office/powerpoint/2010/main" val="2002161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6922" y="552122"/>
            <a:ext cx="11655840" cy="899537"/>
          </a:xfrm>
        </p:spPr>
        <p:txBody>
          <a:bodyPr>
            <a:noAutofit/>
          </a:bodyPr>
          <a:lstStyle/>
          <a:p>
            <a:pPr algn="ctr" defTabSz="3482864">
              <a:spcBef>
                <a:spcPts val="0"/>
              </a:spcBef>
              <a:defRPr/>
            </a:pPr>
            <a:r>
              <a:rPr lang="en-US" sz="6000" b="1" dirty="0">
                <a:cs typeface="Arial" pitchFamily="34" charset="0"/>
              </a:rPr>
              <a:t>Other Uses of this DCNN Model</a:t>
            </a:r>
          </a:p>
        </p:txBody>
      </p:sp>
      <p:pic>
        <p:nvPicPr>
          <p:cNvPr id="2" name="Picture 1"/>
          <p:cNvPicPr>
            <a:picLocks noChangeAspect="1"/>
          </p:cNvPicPr>
          <p:nvPr/>
        </p:nvPicPr>
        <p:blipFill>
          <a:blip r:embed="rId3"/>
          <a:stretch>
            <a:fillRect/>
          </a:stretch>
        </p:blipFill>
        <p:spPr>
          <a:xfrm>
            <a:off x="266923" y="2132948"/>
            <a:ext cx="2596658" cy="2864276"/>
          </a:xfrm>
          <a:prstGeom prst="rect">
            <a:avLst/>
          </a:prstGeom>
          <a:ln w="25400">
            <a:solidFill>
              <a:schemeClr val="bg1"/>
            </a:solidFill>
          </a:ln>
        </p:spPr>
      </p:pic>
      <p:pic>
        <p:nvPicPr>
          <p:cNvPr id="6" name="Picture 5"/>
          <p:cNvPicPr>
            <a:picLocks noChangeAspect="1"/>
          </p:cNvPicPr>
          <p:nvPr/>
        </p:nvPicPr>
        <p:blipFill>
          <a:blip r:embed="rId4"/>
          <a:stretch>
            <a:fillRect/>
          </a:stretch>
        </p:blipFill>
        <p:spPr>
          <a:xfrm>
            <a:off x="6629507" y="2132948"/>
            <a:ext cx="2502165" cy="2864275"/>
          </a:xfrm>
          <a:prstGeom prst="rect">
            <a:avLst/>
          </a:prstGeom>
          <a:ln w="25400">
            <a:solidFill>
              <a:schemeClr val="bg1"/>
            </a:solidFill>
          </a:ln>
        </p:spPr>
      </p:pic>
      <p:pic>
        <p:nvPicPr>
          <p:cNvPr id="8" name="Picture 7"/>
          <p:cNvPicPr>
            <a:picLocks noChangeAspect="1"/>
          </p:cNvPicPr>
          <p:nvPr/>
        </p:nvPicPr>
        <p:blipFill>
          <a:blip r:embed="rId5"/>
          <a:stretch>
            <a:fillRect/>
          </a:stretch>
        </p:blipFill>
        <p:spPr>
          <a:xfrm>
            <a:off x="9646994" y="2132948"/>
            <a:ext cx="2294495" cy="2864275"/>
          </a:xfrm>
          <a:prstGeom prst="rect">
            <a:avLst/>
          </a:prstGeom>
          <a:ln w="25400">
            <a:solidFill>
              <a:schemeClr val="bg1"/>
            </a:solidFill>
          </a:ln>
        </p:spPr>
      </p:pic>
      <p:pic>
        <p:nvPicPr>
          <p:cNvPr id="10" name="Picture 9"/>
          <p:cNvPicPr>
            <a:picLocks noChangeAspect="1"/>
          </p:cNvPicPr>
          <p:nvPr/>
        </p:nvPicPr>
        <p:blipFill>
          <a:blip r:embed="rId6"/>
          <a:stretch>
            <a:fillRect/>
          </a:stretch>
        </p:blipFill>
        <p:spPr>
          <a:xfrm>
            <a:off x="3378903" y="2132948"/>
            <a:ext cx="2735280" cy="2864275"/>
          </a:xfrm>
          <a:prstGeom prst="rect">
            <a:avLst/>
          </a:prstGeom>
          <a:ln w="25400">
            <a:solidFill>
              <a:schemeClr val="bg1"/>
            </a:solidFill>
          </a:ln>
        </p:spPr>
      </p:pic>
      <p:sp>
        <p:nvSpPr>
          <p:cNvPr id="5" name="Slide Number Placeholder 4"/>
          <p:cNvSpPr>
            <a:spLocks noGrp="1"/>
          </p:cNvSpPr>
          <p:nvPr>
            <p:ph type="sldNum" sz="quarter" idx="12"/>
          </p:nvPr>
        </p:nvSpPr>
        <p:spPr/>
        <p:txBody>
          <a:bodyPr/>
          <a:lstStyle/>
          <a:p>
            <a:fld id="{6BA20098-320B-459E-801E-54E5791438C8}" type="slidenum">
              <a:rPr lang="en-US" smtClean="0"/>
              <a:t>72</a:t>
            </a:fld>
            <a:endParaRPr lang="en-US"/>
          </a:p>
        </p:txBody>
      </p:sp>
    </p:spTree>
    <p:extLst>
      <p:ext uri="{BB962C8B-B14F-4D97-AF65-F5344CB8AC3E}">
        <p14:creationId xmlns:p14="http://schemas.microsoft.com/office/powerpoint/2010/main" val="833710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3144919"/>
            <a:ext cx="11653523" cy="2842262"/>
          </a:xfrm>
        </p:spPr>
        <p:txBody>
          <a:bodyPr/>
          <a:lstStyle/>
          <a:p>
            <a:pPr marL="742950" indent="-742950">
              <a:buFont typeface="Wingdings" panose="05000000000000000000" pitchFamily="2" charset="2"/>
              <a:buChar char="q"/>
            </a:pPr>
            <a:r>
              <a:rPr lang="en-US" sz="3600" dirty="0">
                <a:solidFill>
                  <a:schemeClr val="tx1"/>
                </a:solidFill>
                <a:cs typeface="Arial" panose="020B0604020202020204" pitchFamily="34" charset="0"/>
              </a:rPr>
              <a:t>Used the ImageNet-trained DCNN and learn MS COCO image features through transfer learning and fine-tuning</a:t>
            </a:r>
          </a:p>
          <a:p>
            <a:pPr marL="742950" indent="-742950">
              <a:buFont typeface="Wingdings" panose="05000000000000000000" pitchFamily="2" charset="2"/>
              <a:buChar char="q"/>
            </a:pPr>
            <a:endParaRPr lang="en-US" sz="3600" dirty="0">
              <a:solidFill>
                <a:schemeClr val="tx1"/>
              </a:solidFill>
              <a:cs typeface="Arial" panose="020B0604020202020204" pitchFamily="34" charset="0"/>
            </a:endParaRPr>
          </a:p>
          <a:p>
            <a:pPr marL="742950" indent="-742950">
              <a:buFont typeface="Wingdings" panose="05000000000000000000" pitchFamily="2" charset="2"/>
              <a:buChar char="q"/>
            </a:pPr>
            <a:r>
              <a:rPr lang="en-US" sz="3600" dirty="0">
                <a:solidFill>
                  <a:schemeClr val="tx1"/>
                </a:solidFill>
                <a:cs typeface="Arial" panose="020B0604020202020204" pitchFamily="34" charset="0"/>
              </a:rPr>
              <a:t>Used a Long short-term memory (LSTM) Recurrent Neural Network (RNN) on these learned image features for the image caption generation</a:t>
            </a:r>
          </a:p>
          <a:p>
            <a:pPr marL="571500" indent="-571500">
              <a:buFont typeface="Wingdings" panose="05000000000000000000" pitchFamily="2" charset="2"/>
              <a:buChar char="q"/>
            </a:pPr>
            <a:endParaRPr lang="en-US" sz="3600" dirty="0">
              <a:solidFill>
                <a:schemeClr val="tx1"/>
              </a:solidFill>
              <a:cs typeface="Arial" panose="020B0604020202020204" pitchFamily="34" charset="0"/>
            </a:endParaRPr>
          </a:p>
        </p:txBody>
      </p:sp>
      <p:sp>
        <p:nvSpPr>
          <p:cNvPr id="4" name="Title 3"/>
          <p:cNvSpPr>
            <a:spLocks noGrp="1"/>
          </p:cNvSpPr>
          <p:nvPr>
            <p:ph type="title"/>
          </p:nvPr>
        </p:nvSpPr>
        <p:spPr>
          <a:xfrm>
            <a:off x="266923" y="423286"/>
            <a:ext cx="11655840" cy="899537"/>
          </a:xfrm>
          <a:solidFill>
            <a:schemeClr val="bg1"/>
          </a:solidFill>
        </p:spPr>
        <p:txBody>
          <a:bodyPr>
            <a:noAutofit/>
          </a:bodyPr>
          <a:lstStyle/>
          <a:p>
            <a:pPr algn="ctr"/>
            <a:r>
              <a:rPr lang="en-US" sz="6000" b="1" dirty="0"/>
              <a:t>Case Study IV: </a:t>
            </a:r>
            <a:r>
              <a:rPr lang="en-US" sz="6000" b="1" dirty="0">
                <a:cs typeface="Arial" pitchFamily="34" charset="0"/>
              </a:rPr>
              <a:t>Image Caption Generation</a:t>
            </a:r>
            <a:endParaRPr lang="en-US" sz="6000" b="1" dirty="0"/>
          </a:p>
        </p:txBody>
      </p:sp>
      <p:sp>
        <p:nvSpPr>
          <p:cNvPr id="3" name="Slide Number Placeholder 2"/>
          <p:cNvSpPr>
            <a:spLocks noGrp="1"/>
          </p:cNvSpPr>
          <p:nvPr>
            <p:ph type="sldNum" sz="quarter" idx="12"/>
          </p:nvPr>
        </p:nvSpPr>
        <p:spPr/>
        <p:txBody>
          <a:bodyPr/>
          <a:lstStyle/>
          <a:p>
            <a:fld id="{6BA20098-320B-459E-801E-54E5791438C8}" type="slidenum">
              <a:rPr lang="en-US" smtClean="0"/>
              <a:t>73</a:t>
            </a:fld>
            <a:endParaRPr lang="en-US"/>
          </a:p>
        </p:txBody>
      </p:sp>
    </p:spTree>
    <p:extLst>
      <p:ext uri="{BB962C8B-B14F-4D97-AF65-F5344CB8AC3E}">
        <p14:creationId xmlns:p14="http://schemas.microsoft.com/office/powerpoint/2010/main" val="228622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5255167"/>
          </a:xfrm>
        </p:spPr>
        <p:txBody>
          <a:bodyPr>
            <a:noAutofit/>
          </a:bodyPr>
          <a:lstStyle/>
          <a:p>
            <a:pPr algn="ctr"/>
            <a:r>
              <a:rPr lang="en-US" sz="6000" b="1" dirty="0"/>
              <a:t>Deep CNN-RNN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423" y="808582"/>
            <a:ext cx="6525536" cy="4896533"/>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74</a:t>
            </a:fld>
            <a:endParaRPr lang="en-US"/>
          </a:p>
        </p:txBody>
      </p:sp>
    </p:spTree>
    <p:extLst>
      <p:ext uri="{BB962C8B-B14F-4D97-AF65-F5344CB8AC3E}">
        <p14:creationId xmlns:p14="http://schemas.microsoft.com/office/powerpoint/2010/main" val="371647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sz="6000" b="1" dirty="0"/>
              <a:t>Caption generation using fine-tuned CNN-RNN model</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64909" y="1997616"/>
            <a:ext cx="4308018" cy="4194462"/>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93745" y="1997616"/>
            <a:ext cx="3787109" cy="4194462"/>
          </a:xfrm>
        </p:spPr>
      </p:pic>
      <p:cxnSp>
        <p:nvCxnSpPr>
          <p:cNvPr id="10" name="Shape 241"/>
          <p:cNvCxnSpPr/>
          <p:nvPr/>
        </p:nvCxnSpPr>
        <p:spPr>
          <a:xfrm>
            <a:off x="6630567" y="1997616"/>
            <a:ext cx="48529" cy="4541296"/>
          </a:xfrm>
          <a:prstGeom prst="straightConnector1">
            <a:avLst/>
          </a:prstGeom>
          <a:noFill/>
          <a:ln w="19050" cap="flat" cmpd="sng">
            <a:solidFill>
              <a:srgbClr val="666666"/>
            </a:solidFill>
            <a:prstDash val="solid"/>
            <a:round/>
            <a:headEnd type="none" w="lg" len="lg"/>
            <a:tailEnd type="none" w="lg" len="lg"/>
          </a:ln>
        </p:spPr>
      </p:cxnSp>
      <p:sp>
        <p:nvSpPr>
          <p:cNvPr id="2" name="Slide Number Placeholder 1"/>
          <p:cNvSpPr>
            <a:spLocks noGrp="1"/>
          </p:cNvSpPr>
          <p:nvPr>
            <p:ph type="sldNum" sz="quarter" idx="12"/>
          </p:nvPr>
        </p:nvSpPr>
        <p:spPr/>
        <p:txBody>
          <a:bodyPr/>
          <a:lstStyle/>
          <a:p>
            <a:fld id="{6BA20098-320B-459E-801E-54E5791438C8}" type="slidenum">
              <a:rPr lang="en-US" smtClean="0"/>
              <a:t>75</a:t>
            </a:fld>
            <a:endParaRPr lang="en-US"/>
          </a:p>
        </p:txBody>
      </p:sp>
    </p:spTree>
    <p:extLst>
      <p:ext uri="{BB962C8B-B14F-4D97-AF65-F5344CB8AC3E}">
        <p14:creationId xmlns:p14="http://schemas.microsoft.com/office/powerpoint/2010/main" val="1807970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000" b="1" dirty="0"/>
              <a:t>Re-usability of this CNN-RNN Model</a:t>
            </a:r>
          </a:p>
        </p:txBody>
      </p:sp>
      <p:sp>
        <p:nvSpPr>
          <p:cNvPr id="3" name="Content Placeholder 2"/>
          <p:cNvSpPr>
            <a:spLocks noGrp="1"/>
          </p:cNvSpPr>
          <p:nvPr>
            <p:ph idx="1"/>
          </p:nvPr>
        </p:nvSpPr>
        <p:spPr>
          <a:xfrm>
            <a:off x="838200" y="2717902"/>
            <a:ext cx="10515600" cy="3336310"/>
          </a:xfrm>
        </p:spPr>
        <p:txBody>
          <a:bodyPr>
            <a:normAutofit/>
          </a:bodyPr>
          <a:lstStyle/>
          <a:p>
            <a:pPr>
              <a:buFont typeface="Wingdings" panose="05000000000000000000" pitchFamily="2" charset="2"/>
              <a:buChar char="q"/>
            </a:pPr>
            <a:r>
              <a:rPr lang="en-US" sz="3600" dirty="0"/>
              <a:t> Used CNN-RNN model for natural image caption generation</a:t>
            </a:r>
          </a:p>
          <a:p>
            <a:pPr>
              <a:buFont typeface="Wingdings" panose="05000000000000000000" pitchFamily="2" charset="2"/>
              <a:buChar char="q"/>
            </a:pPr>
            <a:endParaRPr lang="en-US" sz="3600" dirty="0"/>
          </a:p>
          <a:p>
            <a:pPr>
              <a:buFont typeface="Wingdings" panose="05000000000000000000" pitchFamily="2" charset="2"/>
              <a:buChar char="q"/>
            </a:pPr>
            <a:r>
              <a:rPr lang="en-US" sz="3600" dirty="0"/>
              <a:t> Can use the same CNN-RNN model in a completely different domain</a:t>
            </a:r>
          </a:p>
        </p:txBody>
      </p:sp>
      <p:sp>
        <p:nvSpPr>
          <p:cNvPr id="4" name="Slide Number Placeholder 3"/>
          <p:cNvSpPr>
            <a:spLocks noGrp="1"/>
          </p:cNvSpPr>
          <p:nvPr>
            <p:ph type="sldNum" sz="quarter" idx="12"/>
          </p:nvPr>
        </p:nvSpPr>
        <p:spPr/>
        <p:txBody>
          <a:bodyPr/>
          <a:lstStyle/>
          <a:p>
            <a:fld id="{6BA20098-320B-459E-801E-54E5791438C8}" type="slidenum">
              <a:rPr lang="en-US" smtClean="0"/>
              <a:t>76</a:t>
            </a:fld>
            <a:endParaRPr lang="en-US"/>
          </a:p>
        </p:txBody>
      </p:sp>
    </p:spTree>
    <p:extLst>
      <p:ext uri="{BB962C8B-B14F-4D97-AF65-F5344CB8AC3E}">
        <p14:creationId xmlns:p14="http://schemas.microsoft.com/office/powerpoint/2010/main" val="2452326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40" y="3144919"/>
            <a:ext cx="11653523" cy="2842262"/>
          </a:xfrm>
        </p:spPr>
        <p:txBody>
          <a:bodyPr/>
          <a:lstStyle/>
          <a:p>
            <a:pPr marL="742950" indent="-742950">
              <a:buFont typeface="Wingdings" panose="05000000000000000000" pitchFamily="2" charset="2"/>
              <a:buChar char="q"/>
            </a:pPr>
            <a:r>
              <a:rPr lang="en-US" sz="3600" dirty="0">
                <a:solidFill>
                  <a:schemeClr val="tx1"/>
                </a:solidFill>
                <a:cs typeface="Arial" panose="020B0604020202020204" pitchFamily="34" charset="0"/>
              </a:rPr>
              <a:t>We use the ImageNet-trained DCNN and learn Apparel Classification with Style (ACS) image features through transfer learning and fine-tuning</a:t>
            </a:r>
          </a:p>
          <a:p>
            <a:pPr marL="742950" indent="-742950">
              <a:buFont typeface="Wingdings" panose="05000000000000000000" pitchFamily="2" charset="2"/>
              <a:buChar char="q"/>
            </a:pPr>
            <a:endParaRPr lang="en-US" sz="3600" dirty="0">
              <a:solidFill>
                <a:schemeClr val="tx1"/>
              </a:solidFill>
              <a:cs typeface="Arial" panose="020B0604020202020204" pitchFamily="34" charset="0"/>
            </a:endParaRPr>
          </a:p>
          <a:p>
            <a:pPr marL="742950" indent="-742950">
              <a:buFont typeface="Wingdings" panose="05000000000000000000" pitchFamily="2" charset="2"/>
              <a:buChar char="q"/>
            </a:pPr>
            <a:r>
              <a:rPr lang="en-US" sz="3600" dirty="0">
                <a:solidFill>
                  <a:schemeClr val="tx1"/>
                </a:solidFill>
                <a:cs typeface="Arial" panose="020B0604020202020204" pitchFamily="34" charset="0"/>
              </a:rPr>
              <a:t>Then we use a Long short-term memory (LSTM) Recurrent Neural Network (RNN) on the learned image features for the image caption generation</a:t>
            </a:r>
          </a:p>
          <a:p>
            <a:pPr marL="571500" indent="-571500">
              <a:buFont typeface="Wingdings" panose="05000000000000000000" pitchFamily="2" charset="2"/>
              <a:buChar char="q"/>
            </a:pPr>
            <a:endParaRPr lang="en-US" sz="3600" dirty="0">
              <a:solidFill>
                <a:schemeClr val="tx1"/>
              </a:solidFill>
              <a:cs typeface="Arial" panose="020B0604020202020204" pitchFamily="34" charset="0"/>
            </a:endParaRPr>
          </a:p>
        </p:txBody>
      </p:sp>
      <p:sp>
        <p:nvSpPr>
          <p:cNvPr id="4" name="Title 3"/>
          <p:cNvSpPr>
            <a:spLocks noGrp="1"/>
          </p:cNvSpPr>
          <p:nvPr>
            <p:ph type="title"/>
          </p:nvPr>
        </p:nvSpPr>
        <p:spPr>
          <a:xfrm>
            <a:off x="266923" y="423286"/>
            <a:ext cx="11655840" cy="899537"/>
          </a:xfrm>
          <a:solidFill>
            <a:schemeClr val="bg1"/>
          </a:solidFill>
        </p:spPr>
        <p:txBody>
          <a:bodyPr>
            <a:noAutofit/>
          </a:bodyPr>
          <a:lstStyle/>
          <a:p>
            <a:pPr algn="ctr"/>
            <a:r>
              <a:rPr lang="en-US" sz="6000" b="1" dirty="0"/>
              <a:t>Case Study V: Fashion Image </a:t>
            </a:r>
            <a:r>
              <a:rPr lang="en-US" sz="6000" b="1" dirty="0">
                <a:cs typeface="Arial" pitchFamily="34" charset="0"/>
              </a:rPr>
              <a:t>Tag Prediction</a:t>
            </a:r>
            <a:endParaRPr lang="en-US" sz="6000" b="1" dirty="0"/>
          </a:p>
        </p:txBody>
      </p:sp>
      <p:sp>
        <p:nvSpPr>
          <p:cNvPr id="2" name="Slide Number Placeholder 1"/>
          <p:cNvSpPr>
            <a:spLocks noGrp="1"/>
          </p:cNvSpPr>
          <p:nvPr>
            <p:ph type="sldNum" sz="quarter" idx="12"/>
          </p:nvPr>
        </p:nvSpPr>
        <p:spPr/>
        <p:txBody>
          <a:bodyPr/>
          <a:lstStyle/>
          <a:p>
            <a:fld id="{6BA20098-320B-459E-801E-54E5791438C8}" type="slidenum">
              <a:rPr lang="en-US" smtClean="0"/>
              <a:t>77</a:t>
            </a:fld>
            <a:endParaRPr lang="en-US"/>
          </a:p>
        </p:txBody>
      </p:sp>
    </p:spTree>
    <p:extLst>
      <p:ext uri="{BB962C8B-B14F-4D97-AF65-F5344CB8AC3E}">
        <p14:creationId xmlns:p14="http://schemas.microsoft.com/office/powerpoint/2010/main" val="3266200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b="1" dirty="0">
                <a:cs typeface="Arial" pitchFamily="34" charset="0"/>
              </a:rPr>
              <a:t>Augmentation + Transfer Learning</a:t>
            </a:r>
            <a:endParaRPr lang="en-US" sz="60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198" y="1725516"/>
            <a:ext cx="7123002" cy="4630834"/>
          </a:xfrm>
          <a:prstGeom prst="roundRect">
            <a:avLst>
              <a:gd name="adj" fmla="val 8594"/>
            </a:avLst>
          </a:prstGeom>
          <a:solidFill>
            <a:srgbClr val="FFFFFF">
              <a:shade val="85000"/>
            </a:srgbClr>
          </a:solidFill>
          <a:ln w="12700">
            <a:solidFill>
              <a:schemeClr val="tx1">
                <a:alpha val="99000"/>
              </a:schemeClr>
            </a:solidFill>
          </a:ln>
          <a:effectLst>
            <a:reflection endPos="0" dist="5000" dir="5400000" sy="-100000" algn="bl" rotWithShape="0"/>
          </a:effectLst>
        </p:spPr>
      </p:pic>
      <p:sp>
        <p:nvSpPr>
          <p:cNvPr id="3" name="Slide Number Placeholder 2"/>
          <p:cNvSpPr>
            <a:spLocks noGrp="1"/>
          </p:cNvSpPr>
          <p:nvPr>
            <p:ph type="sldNum" sz="quarter" idx="12"/>
          </p:nvPr>
        </p:nvSpPr>
        <p:spPr/>
        <p:txBody>
          <a:bodyPr/>
          <a:lstStyle/>
          <a:p>
            <a:fld id="{6BA20098-320B-459E-801E-54E5791438C8}" type="slidenum">
              <a:rPr lang="en-US" smtClean="0"/>
              <a:t>78</a:t>
            </a:fld>
            <a:endParaRPr lang="en-US"/>
          </a:p>
        </p:txBody>
      </p:sp>
    </p:spTree>
    <p:extLst>
      <p:ext uri="{BB962C8B-B14F-4D97-AF65-F5344CB8AC3E}">
        <p14:creationId xmlns:p14="http://schemas.microsoft.com/office/powerpoint/2010/main" val="750763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5255167"/>
          </a:xfrm>
        </p:spPr>
        <p:txBody>
          <a:bodyPr>
            <a:noAutofit/>
          </a:bodyPr>
          <a:lstStyle/>
          <a:p>
            <a:pPr algn="ctr"/>
            <a:r>
              <a:rPr lang="en-US" sz="6000" b="1" dirty="0"/>
              <a:t>Using the same CNN-RNN Model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2423" y="808582"/>
            <a:ext cx="6525536" cy="4896533"/>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fld id="{6BA20098-320B-459E-801E-54E5791438C8}" type="slidenum">
              <a:rPr lang="en-US" smtClean="0"/>
              <a:t>79</a:t>
            </a:fld>
            <a:endParaRPr lang="en-US"/>
          </a:p>
        </p:txBody>
      </p:sp>
    </p:spTree>
    <p:extLst>
      <p:ext uri="{BB962C8B-B14F-4D97-AF65-F5344CB8AC3E}">
        <p14:creationId xmlns:p14="http://schemas.microsoft.com/office/powerpoint/2010/main" val="201471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463" y="49019"/>
            <a:ext cx="10768446" cy="1325563"/>
          </a:xfrm>
        </p:spPr>
        <p:txBody>
          <a:bodyPr>
            <a:normAutofit/>
          </a:bodyPr>
          <a:lstStyle/>
          <a:p>
            <a:pPr algn="ctr"/>
            <a:r>
              <a:rPr lang="en-US" b="1" dirty="0"/>
              <a:t>These little functions are chained together</a:t>
            </a:r>
          </a:p>
        </p:txBody>
      </p:sp>
      <p:sp>
        <p:nvSpPr>
          <p:cNvPr id="4" name="TextBox 3"/>
          <p:cNvSpPr txBox="1"/>
          <p:nvPr/>
        </p:nvSpPr>
        <p:spPr>
          <a:xfrm>
            <a:off x="1877398" y="1073771"/>
            <a:ext cx="7408880" cy="1200329"/>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Deep learning comes from chaining a bunch of these little functions together. Chained together, they are called </a:t>
            </a:r>
            <a:r>
              <a:rPr lang="en-US" sz="2400" dirty="0">
                <a:solidFill>
                  <a:srgbClr val="C84D5F"/>
                </a:solidFill>
              </a:rPr>
              <a:t>neurons</a:t>
            </a:r>
            <a:r>
              <a:rPr lang="en-US" sz="2400" dirty="0"/>
              <a:t>.</a:t>
            </a:r>
          </a:p>
        </p:txBody>
      </p:sp>
      <p:sp>
        <p:nvSpPr>
          <p:cNvPr id="9" name="TextBox 8"/>
          <p:cNvSpPr txBox="1"/>
          <p:nvPr/>
        </p:nvSpPr>
        <p:spPr>
          <a:xfrm>
            <a:off x="1877399" y="2419885"/>
            <a:ext cx="8673009" cy="1107996"/>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To create a neuron, we add a nonlinearity to the perceptron to get extra representational power when we chain them together.</a:t>
            </a:r>
          </a:p>
          <a:p>
            <a:endParaRPr lang="en-US" dirty="0"/>
          </a:p>
        </p:txBody>
      </p:sp>
      <p:sp>
        <p:nvSpPr>
          <p:cNvPr id="10" name="TextBox 9"/>
          <p:cNvSpPr txBox="1"/>
          <p:nvPr/>
        </p:nvSpPr>
        <p:spPr>
          <a:xfrm>
            <a:off x="1877398" y="3411131"/>
            <a:ext cx="4059573" cy="830997"/>
          </a:xfrm>
          <a:prstGeom prst="rect">
            <a:avLst/>
          </a:prstGeom>
          <a:noFill/>
        </p:spPr>
        <p:txBody>
          <a:bodyPr wrap="none" rtlCol="0">
            <a:spAutoFit/>
          </a:bodyPr>
          <a:lstStyle/>
          <a:p>
            <a:pPr marL="342900" indent="-342900">
              <a:buFont typeface="Wingdings" panose="05000000000000000000" pitchFamily="2" charset="2"/>
              <a:buChar char="q"/>
            </a:pPr>
            <a:r>
              <a:rPr lang="en-US" sz="2400" dirty="0"/>
              <a:t>Our nonlinear perceptron is </a:t>
            </a:r>
            <a:br>
              <a:rPr lang="en-US" sz="2400" dirty="0"/>
            </a:br>
            <a:r>
              <a:rPr lang="en-US" sz="2400" dirty="0"/>
              <a:t>sometimes called a sigmoid.</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4780" y="3328644"/>
            <a:ext cx="3970583" cy="3113346"/>
          </a:xfrm>
          <a:prstGeom prst="rect">
            <a:avLst/>
          </a:prstGeom>
        </p:spPr>
      </p:pic>
      <p:sp>
        <p:nvSpPr>
          <p:cNvPr id="6" name="TextBox 5"/>
          <p:cNvSpPr txBox="1"/>
          <p:nvPr/>
        </p:nvSpPr>
        <p:spPr>
          <a:xfrm>
            <a:off x="7842423" y="6318422"/>
            <a:ext cx="1749197" cy="369332"/>
          </a:xfrm>
          <a:prstGeom prst="rect">
            <a:avLst/>
          </a:prstGeom>
          <a:noFill/>
        </p:spPr>
        <p:txBody>
          <a:bodyPr wrap="none" rtlCol="0">
            <a:spAutoFit/>
          </a:bodyPr>
          <a:lstStyle/>
          <a:p>
            <a:r>
              <a:rPr lang="en-US" dirty="0"/>
              <a:t>Plot of a sigmoid</a:t>
            </a:r>
          </a:p>
        </p:txBody>
      </p:sp>
      <p:graphicFrame>
        <p:nvGraphicFramePr>
          <p:cNvPr id="8" name="Object 7"/>
          <p:cNvGraphicFramePr>
            <a:graphicFrameLocks noChangeAspect="1"/>
          </p:cNvGraphicFramePr>
          <p:nvPr>
            <p:extLst/>
          </p:nvPr>
        </p:nvGraphicFramePr>
        <p:xfrm>
          <a:off x="1760011" y="4292924"/>
          <a:ext cx="3565545" cy="815199"/>
        </p:xfrm>
        <a:graphic>
          <a:graphicData uri="http://schemas.openxmlformats.org/presentationml/2006/ole">
            <mc:AlternateContent xmlns:mc="http://schemas.openxmlformats.org/markup-compatibility/2006">
              <mc:Choice xmlns:v="urn:schemas-microsoft-com:vml" Requires="v">
                <p:oleObj spid="_x0000_s1190" name="Document" r:id="rId5" imgW="5943600" imgH="1358900" progId="Word.Document.12">
                  <p:embed/>
                </p:oleObj>
              </mc:Choice>
              <mc:Fallback>
                <p:oleObj name="Document" r:id="rId5" imgW="5943600" imgH="1358900" progId="Word.Document.12">
                  <p:embed/>
                  <p:pic>
                    <p:nvPicPr>
                      <p:cNvPr id="8" name="Object 7"/>
                      <p:cNvPicPr/>
                      <p:nvPr/>
                    </p:nvPicPr>
                    <p:blipFill>
                      <a:blip r:embed="rId6"/>
                      <a:stretch>
                        <a:fillRect/>
                      </a:stretch>
                    </p:blipFill>
                    <p:spPr>
                      <a:xfrm>
                        <a:off x="1760011" y="4292924"/>
                        <a:ext cx="3565545" cy="815199"/>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090484" y="5083676"/>
          <a:ext cx="3670700" cy="996109"/>
        </p:xfrm>
        <a:graphic>
          <a:graphicData uri="http://schemas.openxmlformats.org/presentationml/2006/ole">
            <mc:AlternateContent xmlns:mc="http://schemas.openxmlformats.org/markup-compatibility/2006">
              <mc:Choice xmlns:v="urn:schemas-microsoft-com:vml" Requires="v">
                <p:oleObj spid="_x0000_s1191" name="Document" r:id="rId7" imgW="5943600" imgH="1612900" progId="Word.Document.12">
                  <p:embed/>
                </p:oleObj>
              </mc:Choice>
              <mc:Fallback>
                <p:oleObj name="Document" r:id="rId7" imgW="5943600" imgH="1612900" progId="Word.Document.12">
                  <p:embed/>
                  <p:pic>
                    <p:nvPicPr>
                      <p:cNvPr id="11" name="Object 10"/>
                      <p:cNvPicPr/>
                      <p:nvPr/>
                    </p:nvPicPr>
                    <p:blipFill>
                      <a:blip r:embed="rId8"/>
                      <a:stretch>
                        <a:fillRect/>
                      </a:stretch>
                    </p:blipFill>
                    <p:spPr>
                      <a:xfrm>
                        <a:off x="3090484" y="5083676"/>
                        <a:ext cx="3670700" cy="996109"/>
                      </a:xfrm>
                      <a:prstGeom prst="rect">
                        <a:avLst/>
                      </a:prstGeom>
                    </p:spPr>
                  </p:pic>
                </p:oleObj>
              </mc:Fallback>
            </mc:AlternateContent>
          </a:graphicData>
        </a:graphic>
      </p:graphicFrame>
      <p:sp>
        <p:nvSpPr>
          <p:cNvPr id="13" name="TextBox 12"/>
          <p:cNvSpPr txBox="1"/>
          <p:nvPr/>
        </p:nvSpPr>
        <p:spPr>
          <a:xfrm>
            <a:off x="2366894" y="5270631"/>
            <a:ext cx="979956" cy="461665"/>
          </a:xfrm>
          <a:prstGeom prst="rect">
            <a:avLst/>
          </a:prstGeom>
          <a:noFill/>
        </p:spPr>
        <p:txBody>
          <a:bodyPr wrap="none" rtlCol="0">
            <a:spAutoFit/>
          </a:bodyPr>
          <a:lstStyle/>
          <a:p>
            <a:r>
              <a:rPr lang="en-US" sz="2400"/>
              <a:t>where</a:t>
            </a:r>
          </a:p>
        </p:txBody>
      </p:sp>
      <p:sp>
        <p:nvSpPr>
          <p:cNvPr id="14" name="TextBox 13"/>
          <p:cNvSpPr txBox="1"/>
          <p:nvPr/>
        </p:nvSpPr>
        <p:spPr>
          <a:xfrm>
            <a:off x="1877398" y="6055491"/>
            <a:ext cx="4439082" cy="646331"/>
          </a:xfrm>
          <a:prstGeom prst="rect">
            <a:avLst/>
          </a:prstGeom>
          <a:noFill/>
        </p:spPr>
        <p:txBody>
          <a:bodyPr wrap="square" rtlCol="0">
            <a:spAutoFit/>
          </a:bodyPr>
          <a:lstStyle/>
          <a:p>
            <a:r>
              <a:rPr lang="en-US"/>
              <a:t>The value </a:t>
            </a:r>
            <a:r>
              <a:rPr lang="en-US" i="1">
                <a:latin typeface="Times New Roman"/>
                <a:cs typeface="Times New Roman"/>
              </a:rPr>
              <a:t>b</a:t>
            </a:r>
            <a:r>
              <a:rPr lang="en-US"/>
              <a:t> just offsets the sigmoid so the center is at 0.</a:t>
            </a:r>
          </a:p>
        </p:txBody>
      </p:sp>
      <p:sp>
        <p:nvSpPr>
          <p:cNvPr id="3" name="Slide Number Placeholder 2"/>
          <p:cNvSpPr>
            <a:spLocks noGrp="1"/>
          </p:cNvSpPr>
          <p:nvPr>
            <p:ph type="sldNum" sz="quarter" idx="12"/>
          </p:nvPr>
        </p:nvSpPr>
        <p:spPr/>
        <p:txBody>
          <a:bodyPr/>
          <a:lstStyle/>
          <a:p>
            <a:fld id="{6BA20098-320B-459E-801E-54E5791438C8}" type="slidenum">
              <a:rPr lang="en-US" smtClean="0"/>
              <a:t>8</a:t>
            </a:fld>
            <a:endParaRPr lang="en-US"/>
          </a:p>
        </p:txBody>
      </p:sp>
    </p:spTree>
    <p:extLst>
      <p:ext uri="{BB962C8B-B14F-4D97-AF65-F5344CB8AC3E}">
        <p14:creationId xmlns:p14="http://schemas.microsoft.com/office/powerpoint/2010/main" val="9926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b="1" dirty="0"/>
              <a:t>ACS Images Tag Prediction</a:t>
            </a:r>
          </a:p>
        </p:txBody>
      </p:sp>
      <p:pic>
        <p:nvPicPr>
          <p:cNvPr id="4" name="Content Placeholder 3"/>
          <p:cNvPicPr>
            <a:picLocks noGrp="1" noChangeAspect="1"/>
          </p:cNvPicPr>
          <p:nvPr>
            <p:ph idx="1"/>
            <p:custDataLst>
              <p:custData r:id="rId1"/>
            </p:custDataLst>
          </p:nvPr>
        </p:nvPicPr>
        <p:blipFill>
          <a:blip r:embed="rId3">
            <a:extLst>
              <a:ext uri="{28A0092B-C50C-407E-A947-70E740481C1C}">
                <a14:useLocalDpi xmlns:a14="http://schemas.microsoft.com/office/drawing/2010/main" val="0"/>
              </a:ext>
            </a:extLst>
          </a:blip>
          <a:stretch>
            <a:fillRect/>
          </a:stretch>
        </p:blipFill>
        <p:spPr>
          <a:xfrm>
            <a:off x="1505442" y="2150829"/>
            <a:ext cx="9348308" cy="3573512"/>
          </a:xfrm>
        </p:spPr>
      </p:pic>
      <p:sp>
        <p:nvSpPr>
          <p:cNvPr id="3" name="Slide Number Placeholder 2"/>
          <p:cNvSpPr>
            <a:spLocks noGrp="1"/>
          </p:cNvSpPr>
          <p:nvPr>
            <p:ph type="sldNum" sz="quarter" idx="12"/>
          </p:nvPr>
        </p:nvSpPr>
        <p:spPr/>
        <p:txBody>
          <a:bodyPr/>
          <a:lstStyle/>
          <a:p>
            <a:fld id="{6BA20098-320B-459E-801E-54E5791438C8}" type="slidenum">
              <a:rPr lang="en-US" smtClean="0"/>
              <a:t>80</a:t>
            </a:fld>
            <a:endParaRPr lang="en-US"/>
          </a:p>
        </p:txBody>
      </p:sp>
    </p:spTree>
    <p:extLst>
      <p:ext uri="{BB962C8B-B14F-4D97-AF65-F5344CB8AC3E}">
        <p14:creationId xmlns:p14="http://schemas.microsoft.com/office/powerpoint/2010/main" val="2277816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lgn="ctr"/>
            <a:r>
              <a:rPr lang="en-US" sz="6000" b="1" dirty="0"/>
              <a:t>Using fine-tuned CNN-RNN model</a:t>
            </a:r>
          </a:p>
        </p:txBody>
      </p:sp>
      <p:cxnSp>
        <p:nvCxnSpPr>
          <p:cNvPr id="6" name="Shape 241"/>
          <p:cNvCxnSpPr/>
          <p:nvPr/>
        </p:nvCxnSpPr>
        <p:spPr>
          <a:xfrm>
            <a:off x="6292637" y="1825625"/>
            <a:ext cx="18711" cy="4530725"/>
          </a:xfrm>
          <a:prstGeom prst="straightConnector1">
            <a:avLst/>
          </a:prstGeom>
          <a:noFill/>
          <a:ln w="19050" cap="flat" cmpd="sng">
            <a:solidFill>
              <a:srgbClr val="666666"/>
            </a:solidFill>
            <a:prstDash val="solid"/>
            <a:round/>
            <a:headEnd type="none" w="lg" len="lg"/>
            <a:tailEnd type="none" w="lg" len="lg"/>
          </a:ln>
        </p:spPr>
      </p:cxn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33399" y="1825625"/>
            <a:ext cx="4791201" cy="4351338"/>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34643" y="1825625"/>
            <a:ext cx="4739036" cy="4351338"/>
          </a:xfrm>
        </p:spPr>
      </p:pic>
      <p:sp>
        <p:nvSpPr>
          <p:cNvPr id="2" name="Slide Number Placeholder 1"/>
          <p:cNvSpPr>
            <a:spLocks noGrp="1"/>
          </p:cNvSpPr>
          <p:nvPr>
            <p:ph type="sldNum" sz="quarter" idx="12"/>
          </p:nvPr>
        </p:nvSpPr>
        <p:spPr/>
        <p:txBody>
          <a:bodyPr/>
          <a:lstStyle/>
          <a:p>
            <a:fld id="{6BA20098-320B-459E-801E-54E5791438C8}" type="slidenum">
              <a:rPr lang="en-US" smtClean="0"/>
              <a:t>81</a:t>
            </a:fld>
            <a:endParaRPr lang="en-US"/>
          </a:p>
        </p:txBody>
      </p:sp>
    </p:spTree>
    <p:extLst>
      <p:ext uri="{BB962C8B-B14F-4D97-AF65-F5344CB8AC3E}">
        <p14:creationId xmlns:p14="http://schemas.microsoft.com/office/powerpoint/2010/main" val="3758048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70525"/>
            <a:ext cx="11655840" cy="899537"/>
          </a:xfrm>
          <a:solidFill>
            <a:schemeClr val="bg1"/>
          </a:solidFill>
        </p:spPr>
        <p:txBody>
          <a:bodyPr>
            <a:noAutofit/>
          </a:bodyPr>
          <a:lstStyle/>
          <a:p>
            <a:pPr algn="ctr"/>
            <a:r>
              <a:rPr lang="en-US" sz="6000" b="1" dirty="0"/>
              <a:t>DL Framework: </a:t>
            </a:r>
            <a:r>
              <a:rPr lang="en-US" sz="6000" b="1" dirty="0" err="1"/>
              <a:t>TensorFlow</a:t>
            </a:r>
            <a:endParaRPr lang="en-US" sz="6000" b="1" dirty="0"/>
          </a:p>
        </p:txBody>
      </p:sp>
      <p:sp>
        <p:nvSpPr>
          <p:cNvPr id="5" name="Text Placeholder 4"/>
          <p:cNvSpPr>
            <a:spLocks noGrp="1"/>
          </p:cNvSpPr>
          <p:nvPr>
            <p:ph idx="1"/>
          </p:nvPr>
        </p:nvSpPr>
        <p:spPr>
          <a:xfrm>
            <a:off x="269240" y="1866468"/>
            <a:ext cx="11655840" cy="3343708"/>
          </a:xfrm>
          <a:solidFill>
            <a:schemeClr val="bg1"/>
          </a:solidFill>
        </p:spPr>
        <p:txBody>
          <a:bodyPr/>
          <a:lstStyle/>
          <a:p>
            <a:pPr marL="571500" indent="-571500">
              <a:buFont typeface="Wingdings" panose="05000000000000000000" pitchFamily="2" charset="2"/>
              <a:buChar char="q"/>
            </a:pPr>
            <a:r>
              <a:rPr lang="en-US" sz="3600" dirty="0"/>
              <a:t>DL toolkit by Google (2016)</a:t>
            </a:r>
          </a:p>
          <a:p>
            <a:pPr marL="571500" indent="-571500">
              <a:buFont typeface="Wingdings" panose="05000000000000000000" pitchFamily="2" charset="2"/>
              <a:buChar char="q"/>
            </a:pPr>
            <a:r>
              <a:rPr lang="en-US" sz="3600" dirty="0"/>
              <a:t>Supports all common DL models</a:t>
            </a:r>
          </a:p>
          <a:p>
            <a:pPr marL="571500" indent="-571500">
              <a:buFont typeface="Wingdings" panose="05000000000000000000" pitchFamily="2" charset="2"/>
              <a:buChar char="q"/>
            </a:pPr>
            <a:r>
              <a:rPr lang="en-US" sz="3600" dirty="0"/>
              <a:t>Supports multi-GPU training</a:t>
            </a:r>
          </a:p>
          <a:p>
            <a:pPr marL="571500" indent="-571500">
              <a:buFont typeface="Wingdings" panose="05000000000000000000" pitchFamily="2" charset="2"/>
              <a:buChar char="q"/>
            </a:pPr>
            <a:r>
              <a:rPr lang="en-US" sz="3600" dirty="0"/>
              <a:t>Supports native distributed training</a:t>
            </a:r>
          </a:p>
          <a:p>
            <a:pPr marL="571500" indent="-571500">
              <a:buFont typeface="Wingdings" panose="05000000000000000000" pitchFamily="2" charset="2"/>
              <a:buChar char="q"/>
            </a:pPr>
            <a:r>
              <a:rPr lang="en-US" sz="3600" dirty="0"/>
              <a:t>Great Python Support</a:t>
            </a:r>
          </a:p>
        </p:txBody>
      </p:sp>
      <p:sp>
        <p:nvSpPr>
          <p:cNvPr id="3" name="Slide Number Placeholder 2"/>
          <p:cNvSpPr>
            <a:spLocks noGrp="1"/>
          </p:cNvSpPr>
          <p:nvPr>
            <p:ph type="sldNum" sz="quarter" idx="12"/>
          </p:nvPr>
        </p:nvSpPr>
        <p:spPr/>
        <p:txBody>
          <a:bodyPr/>
          <a:lstStyle/>
          <a:p>
            <a:fld id="{6BA20098-320B-459E-801E-54E5791438C8}" type="slidenum">
              <a:rPr lang="en-US" smtClean="0"/>
              <a:t>82</a:t>
            </a:fld>
            <a:endParaRPr lang="en-US"/>
          </a:p>
        </p:txBody>
      </p:sp>
    </p:spTree>
    <p:extLst>
      <p:ext uri="{BB962C8B-B14F-4D97-AF65-F5344CB8AC3E}">
        <p14:creationId xmlns:p14="http://schemas.microsoft.com/office/powerpoint/2010/main" val="376101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9" name="Content Placeholder 3"/>
          <p:cNvPicPr>
            <a:picLocks noChangeAspect="1"/>
          </p:cNvPicPr>
          <p:nvPr/>
        </p:nvPicPr>
        <p:blipFill rotWithShape="1">
          <a:blip r:embed="rId3"/>
          <a:srcRect/>
          <a:stretch/>
        </p:blipFill>
        <p:spPr>
          <a:xfrm>
            <a:off x="2262220" y="2055813"/>
            <a:ext cx="7667559"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p:txBody>
          <a:bodyPr vert="horz" lIns="91440" tIns="45720" rIns="91440" bIns="45720" rtlCol="0" anchor="ctr">
            <a:noAutofit/>
          </a:bodyPr>
          <a:lstStyle/>
          <a:p>
            <a:pPr algn="ctr"/>
            <a:r>
              <a:rPr lang="en-US" sz="6000" b="1" dirty="0"/>
              <a:t>Case Study VI: Transfer Learning on pre-trained </a:t>
            </a:r>
            <a:r>
              <a:rPr lang="en-US" sz="6000" b="1" dirty="0" err="1"/>
              <a:t>AlexNet</a:t>
            </a:r>
            <a:endParaRPr lang="en-US" sz="6000" b="1" dirty="0"/>
          </a:p>
        </p:txBody>
      </p:sp>
      <p:sp>
        <p:nvSpPr>
          <p:cNvPr id="3" name="Slide Number Placeholder 2"/>
          <p:cNvSpPr>
            <a:spLocks noGrp="1"/>
          </p:cNvSpPr>
          <p:nvPr>
            <p:ph type="sldNum" sz="quarter" idx="12"/>
          </p:nvPr>
        </p:nvSpPr>
        <p:spPr/>
        <p:txBody>
          <a:bodyPr/>
          <a:lstStyle/>
          <a:p>
            <a:fld id="{6BA20098-320B-459E-801E-54E5791438C8}" type="slidenum">
              <a:rPr lang="en-US" smtClean="0"/>
              <a:t>83</a:t>
            </a:fld>
            <a:endParaRPr lang="en-US"/>
          </a:p>
        </p:txBody>
      </p:sp>
    </p:spTree>
    <p:extLst>
      <p:ext uri="{BB962C8B-B14F-4D97-AF65-F5344CB8AC3E}">
        <p14:creationId xmlns:p14="http://schemas.microsoft.com/office/powerpoint/2010/main" val="1543670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93660" y="2098675"/>
            <a:ext cx="8574061"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33437" y="365125"/>
            <a:ext cx="10515600" cy="1325563"/>
          </a:xfrm>
        </p:spPr>
        <p:txBody>
          <a:bodyPr vert="horz" lIns="91440" tIns="45720" rIns="91440" bIns="45720" rtlCol="0" anchor="ctr">
            <a:noAutofit/>
          </a:bodyPr>
          <a:lstStyle/>
          <a:p>
            <a:pPr algn="ctr"/>
            <a:r>
              <a:rPr lang="en-US" sz="6000" b="1" dirty="0"/>
              <a:t>Training on Cats &amp; Dogs Images</a:t>
            </a:r>
          </a:p>
        </p:txBody>
      </p:sp>
      <p:sp>
        <p:nvSpPr>
          <p:cNvPr id="3" name="Slide Number Placeholder 2"/>
          <p:cNvSpPr>
            <a:spLocks noGrp="1"/>
          </p:cNvSpPr>
          <p:nvPr>
            <p:ph type="sldNum" sz="quarter" idx="12"/>
          </p:nvPr>
        </p:nvSpPr>
        <p:spPr/>
        <p:txBody>
          <a:bodyPr/>
          <a:lstStyle/>
          <a:p>
            <a:fld id="{6BA20098-320B-459E-801E-54E5791438C8}" type="slidenum">
              <a:rPr lang="en-US" smtClean="0"/>
              <a:t>84</a:t>
            </a:fld>
            <a:endParaRPr lang="en-US"/>
          </a:p>
        </p:txBody>
      </p:sp>
    </p:spTree>
    <p:extLst>
      <p:ext uri="{BB962C8B-B14F-4D97-AF65-F5344CB8AC3E}">
        <p14:creationId xmlns:p14="http://schemas.microsoft.com/office/powerpoint/2010/main" val="6581990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553566" y="1825626"/>
            <a:ext cx="7075343" cy="4351338"/>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sz="6000" b="1" dirty="0"/>
              <a:t>Validating on Cats &amp; Dogs Images</a:t>
            </a:r>
          </a:p>
        </p:txBody>
      </p:sp>
      <p:sp>
        <p:nvSpPr>
          <p:cNvPr id="3" name="Slide Number Placeholder 2"/>
          <p:cNvSpPr>
            <a:spLocks noGrp="1"/>
          </p:cNvSpPr>
          <p:nvPr>
            <p:ph type="sldNum" sz="quarter" idx="12"/>
          </p:nvPr>
        </p:nvSpPr>
        <p:spPr/>
        <p:txBody>
          <a:bodyPr/>
          <a:lstStyle/>
          <a:p>
            <a:fld id="{6BA20098-320B-459E-801E-54E5791438C8}" type="slidenum">
              <a:rPr lang="en-US" smtClean="0"/>
              <a:t>85</a:t>
            </a:fld>
            <a:endParaRPr lang="en-US"/>
          </a:p>
        </p:txBody>
      </p:sp>
    </p:spTree>
    <p:extLst>
      <p:ext uri="{BB962C8B-B14F-4D97-AF65-F5344CB8AC3E}">
        <p14:creationId xmlns:p14="http://schemas.microsoft.com/office/powerpoint/2010/main" val="3708933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838200" y="288433"/>
            <a:ext cx="10515600" cy="1325563"/>
          </a:xfrm>
        </p:spPr>
        <p:txBody>
          <a:bodyPr vert="horz" lIns="91440" tIns="45720" rIns="91440" bIns="45720" rtlCol="0" anchor="ctr">
            <a:normAutofit/>
          </a:bodyPr>
          <a:lstStyle/>
          <a:p>
            <a:pPr algn="ctr"/>
            <a:r>
              <a:rPr lang="en-US" sz="6000" b="1" dirty="0"/>
              <a:t>Classifying Cats &amp; Dogs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641" r="1" b="1"/>
          <a:stretch/>
        </p:blipFill>
        <p:spPr>
          <a:xfrm>
            <a:off x="1355035" y="1613996"/>
            <a:ext cx="9481930" cy="4975647"/>
          </a:xfrm>
          <a:prstGeom prst="rect">
            <a:avLst/>
          </a:prstGeom>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fld id="{6BA20098-320B-459E-801E-54E5791438C8}" type="slidenum">
              <a:rPr lang="en-US" smtClean="0"/>
              <a:t>86</a:t>
            </a:fld>
            <a:endParaRPr lang="en-US"/>
          </a:p>
        </p:txBody>
      </p:sp>
    </p:spTree>
    <p:extLst>
      <p:ext uri="{BB962C8B-B14F-4D97-AF65-F5344CB8AC3E}">
        <p14:creationId xmlns:p14="http://schemas.microsoft.com/office/powerpoint/2010/main" val="3519107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838200" y="288433"/>
            <a:ext cx="10515600" cy="1325563"/>
          </a:xfrm>
        </p:spPr>
        <p:txBody>
          <a:bodyPr vert="horz" lIns="91440" tIns="45720" rIns="91440" bIns="45720" rtlCol="0" anchor="ctr">
            <a:normAutofit fontScale="90000"/>
          </a:bodyPr>
          <a:lstStyle/>
          <a:p>
            <a:pPr algn="ctr"/>
            <a:r>
              <a:rPr lang="en-US" sz="6000" b="1" dirty="0"/>
              <a:t>Case Study VII: Similar Image Retrieval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0416" y="2050465"/>
            <a:ext cx="1431950" cy="3291840"/>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874446"/>
            <a:ext cx="7659757" cy="4046600"/>
          </a:xfrm>
          <a:prstGeom prst="rect">
            <a:avLst/>
          </a:prstGeom>
        </p:spPr>
        <p:style>
          <a:lnRef idx="2">
            <a:schemeClr val="dk1"/>
          </a:lnRef>
          <a:fillRef idx="1">
            <a:schemeClr val="lt1"/>
          </a:fillRef>
          <a:effectRef idx="0">
            <a:schemeClr val="dk1"/>
          </a:effectRef>
          <a:fontRef idx="minor">
            <a:schemeClr val="dk1"/>
          </a:fontRef>
        </p:style>
      </p:pic>
      <p:sp>
        <p:nvSpPr>
          <p:cNvPr id="3" name="Arrow: Right 2"/>
          <p:cNvSpPr/>
          <p:nvPr/>
        </p:nvSpPr>
        <p:spPr>
          <a:xfrm>
            <a:off x="8594982" y="3696385"/>
            <a:ext cx="978408" cy="48463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87</a:t>
            </a:fld>
            <a:endParaRPr lang="en-US"/>
          </a:p>
        </p:txBody>
      </p:sp>
    </p:spTree>
    <p:extLst>
      <p:ext uri="{BB962C8B-B14F-4D97-AF65-F5344CB8AC3E}">
        <p14:creationId xmlns:p14="http://schemas.microsoft.com/office/powerpoint/2010/main" val="380969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 name="Title 1"/>
          <p:cNvSpPr>
            <a:spLocks noGrp="1"/>
          </p:cNvSpPr>
          <p:nvPr>
            <p:ph type="title"/>
          </p:nvPr>
        </p:nvSpPr>
        <p:spPr>
          <a:xfrm>
            <a:off x="119270" y="79847"/>
            <a:ext cx="11976652" cy="1325563"/>
          </a:xfrm>
        </p:spPr>
        <p:txBody>
          <a:bodyPr vert="horz" lIns="91440" tIns="45720" rIns="91440" bIns="45720" rtlCol="0" anchor="ctr">
            <a:normAutofit/>
          </a:bodyPr>
          <a:lstStyle/>
          <a:p>
            <a:pPr algn="ctr"/>
            <a:r>
              <a:rPr lang="en-US" sz="6000" b="1" dirty="0"/>
              <a:t>Case Study VIII: Similar Image Retrieval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5552" y="1485257"/>
            <a:ext cx="5638995" cy="5134402"/>
          </a:xfrm>
          <a:prstGeom prst="rect">
            <a:avLst/>
          </a:prstGeom>
          <a:ln/>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fld id="{6BA20098-320B-459E-801E-54E5791438C8}" type="slidenum">
              <a:rPr lang="en-US" smtClean="0"/>
              <a:t>88</a:t>
            </a:fld>
            <a:endParaRPr lang="en-US"/>
          </a:p>
        </p:txBody>
      </p:sp>
    </p:spTree>
    <p:extLst>
      <p:ext uri="{BB962C8B-B14F-4D97-AF65-F5344CB8AC3E}">
        <p14:creationId xmlns:p14="http://schemas.microsoft.com/office/powerpoint/2010/main" val="3504741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718" y="2576001"/>
            <a:ext cx="10515600" cy="1325563"/>
          </a:xfrm>
        </p:spPr>
        <p:txBody>
          <a:bodyPr>
            <a:normAutofit/>
          </a:bodyPr>
          <a:lstStyle/>
          <a:p>
            <a:pPr algn="ctr"/>
            <a:r>
              <a:rPr lang="en-US" b="1" dirty="0"/>
              <a:t>Demos/Hands-on</a:t>
            </a:r>
          </a:p>
        </p:txBody>
      </p:sp>
      <p:sp>
        <p:nvSpPr>
          <p:cNvPr id="3" name="Slide Number Placeholder 2"/>
          <p:cNvSpPr>
            <a:spLocks noGrp="1"/>
          </p:cNvSpPr>
          <p:nvPr>
            <p:ph type="sldNum" sz="quarter" idx="12"/>
          </p:nvPr>
        </p:nvSpPr>
        <p:spPr/>
        <p:txBody>
          <a:bodyPr/>
          <a:lstStyle/>
          <a:p>
            <a:fld id="{6BA20098-320B-459E-801E-54E5791438C8}" type="slidenum">
              <a:rPr lang="en-US" smtClean="0"/>
              <a:t>89</a:t>
            </a:fld>
            <a:endParaRPr lang="en-US"/>
          </a:p>
        </p:txBody>
      </p:sp>
    </p:spTree>
    <p:extLst>
      <p:ext uri="{BB962C8B-B14F-4D97-AF65-F5344CB8AC3E}">
        <p14:creationId xmlns:p14="http://schemas.microsoft.com/office/powerpoint/2010/main" val="3235155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0063" y="135481"/>
            <a:ext cx="10435936" cy="586799"/>
          </a:xfrm>
        </p:spPr>
        <p:txBody>
          <a:bodyPr>
            <a:noAutofit/>
          </a:bodyPr>
          <a:lstStyle/>
          <a:p>
            <a:pPr algn="ctr"/>
            <a:r>
              <a:rPr lang="en-US" b="1" dirty="0"/>
              <a:t>Single artificial neuron</a:t>
            </a:r>
          </a:p>
        </p:txBody>
      </p:sp>
      <p:grpSp>
        <p:nvGrpSpPr>
          <p:cNvPr id="6" name="Group 5"/>
          <p:cNvGrpSpPr/>
          <p:nvPr/>
        </p:nvGrpSpPr>
        <p:grpSpPr>
          <a:xfrm>
            <a:off x="4366696" y="1698780"/>
            <a:ext cx="3258277" cy="3161841"/>
            <a:chOff x="2906070" y="2160506"/>
            <a:chExt cx="3258277" cy="3161841"/>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5" name="Oval 4"/>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p:cNvCxnSpPr>
            <a:endCxn id="5" idx="3"/>
          </p:cNvCxnSpPr>
          <p:nvPr/>
        </p:nvCxnSpPr>
        <p:spPr>
          <a:xfrm flipV="1">
            <a:off x="3122141" y="4397580"/>
            <a:ext cx="1721718" cy="2184453"/>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4"/>
          </p:cNvCxnSpPr>
          <p:nvPr/>
        </p:nvCxnSpPr>
        <p:spPr>
          <a:xfrm flipV="1">
            <a:off x="5995832" y="4860620"/>
            <a:ext cx="2" cy="1648822"/>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5"/>
          </p:cNvCxnSpPr>
          <p:nvPr/>
        </p:nvCxnSpPr>
        <p:spPr>
          <a:xfrm flipH="1" flipV="1">
            <a:off x="7147809" y="4397580"/>
            <a:ext cx="1889099" cy="2126101"/>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0"/>
          </p:cNvCxnSpPr>
          <p:nvPr/>
        </p:nvCxnSpPr>
        <p:spPr>
          <a:xfrm flipH="1" flipV="1">
            <a:off x="5995834" y="1004207"/>
            <a:ext cx="1" cy="694572"/>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58031" y="792246"/>
            <a:ext cx="3036088" cy="954107"/>
          </a:xfrm>
          <a:prstGeom prst="rect">
            <a:avLst/>
          </a:prstGeom>
          <a:noFill/>
        </p:spPr>
        <p:txBody>
          <a:bodyPr wrap="none" rtlCol="0">
            <a:spAutoFit/>
          </a:bodyPr>
          <a:lstStyle/>
          <a:p>
            <a:r>
              <a:rPr lang="en-US" sz="2800" dirty="0"/>
              <a:t>Output, or input to </a:t>
            </a:r>
            <a:br>
              <a:rPr lang="en-US" sz="2800" dirty="0"/>
            </a:br>
            <a:r>
              <a:rPr lang="en-US" sz="2800" dirty="0"/>
              <a:t>next neuron</a:t>
            </a:r>
          </a:p>
        </p:txBody>
      </p:sp>
      <p:sp>
        <p:nvSpPr>
          <p:cNvPr id="3" name="TextBox 2"/>
          <p:cNvSpPr txBox="1"/>
          <p:nvPr/>
        </p:nvSpPr>
        <p:spPr>
          <a:xfrm>
            <a:off x="2488627" y="4698069"/>
            <a:ext cx="1832954" cy="646331"/>
          </a:xfrm>
          <a:prstGeom prst="rect">
            <a:avLst/>
          </a:prstGeom>
          <a:noFill/>
        </p:spPr>
        <p:txBody>
          <a:bodyPr wrap="none" rtlCol="0">
            <a:spAutoFit/>
          </a:bodyPr>
          <a:lstStyle/>
          <a:p>
            <a:r>
              <a:rPr lang="en-US" dirty="0"/>
              <a:t>weight1 </a:t>
            </a:r>
            <a:r>
              <a:rPr lang="en-US" dirty="0">
                <a:latin typeface="Zapf Dingbats"/>
                <a:ea typeface="Zapf Dingbats"/>
                <a:cs typeface="Zapf Dingbats"/>
                <a:sym typeface="Zapf Dingbats"/>
              </a:rPr>
              <a:t>✖</a:t>
            </a:r>
            <a:r>
              <a:rPr lang="en-US" dirty="0">
                <a:sym typeface="Zapf Dingbats"/>
              </a:rPr>
              <a:t> input1</a:t>
            </a:r>
          </a:p>
          <a:p>
            <a:endParaRPr lang="en-US" dirty="0"/>
          </a:p>
        </p:txBody>
      </p:sp>
      <p:sp>
        <p:nvSpPr>
          <p:cNvPr id="16" name="TextBox 15"/>
          <p:cNvSpPr txBox="1"/>
          <p:nvPr/>
        </p:nvSpPr>
        <p:spPr>
          <a:xfrm>
            <a:off x="4188593" y="5717911"/>
            <a:ext cx="1832954" cy="646331"/>
          </a:xfrm>
          <a:prstGeom prst="rect">
            <a:avLst/>
          </a:prstGeom>
          <a:noFill/>
        </p:spPr>
        <p:txBody>
          <a:bodyPr wrap="none" rtlCol="0">
            <a:spAutoFit/>
          </a:bodyPr>
          <a:lstStyle/>
          <a:p>
            <a:r>
              <a:rPr lang="en-US" dirty="0"/>
              <a:t>weight2 </a:t>
            </a:r>
            <a:r>
              <a:rPr lang="en-US" dirty="0">
                <a:latin typeface="Zapf Dingbats"/>
                <a:ea typeface="Zapf Dingbats"/>
                <a:cs typeface="Zapf Dingbats"/>
                <a:sym typeface="Zapf Dingbats"/>
              </a:rPr>
              <a:t>✖</a:t>
            </a:r>
            <a:r>
              <a:rPr lang="en-US" dirty="0">
                <a:sym typeface="Zapf Dingbats"/>
              </a:rPr>
              <a:t> input2</a:t>
            </a:r>
          </a:p>
          <a:p>
            <a:endParaRPr lang="en-US" dirty="0"/>
          </a:p>
        </p:txBody>
      </p:sp>
      <p:sp>
        <p:nvSpPr>
          <p:cNvPr id="20" name="TextBox 19"/>
          <p:cNvSpPr txBox="1"/>
          <p:nvPr/>
        </p:nvSpPr>
        <p:spPr>
          <a:xfrm>
            <a:off x="7602679" y="4537920"/>
            <a:ext cx="1832954" cy="646331"/>
          </a:xfrm>
          <a:prstGeom prst="rect">
            <a:avLst/>
          </a:prstGeom>
          <a:noFill/>
        </p:spPr>
        <p:txBody>
          <a:bodyPr wrap="none" rtlCol="0">
            <a:spAutoFit/>
          </a:bodyPr>
          <a:lstStyle/>
          <a:p>
            <a:r>
              <a:rPr lang="en-US" dirty="0"/>
              <a:t>weight3 </a:t>
            </a:r>
            <a:r>
              <a:rPr lang="en-US" dirty="0">
                <a:latin typeface="Zapf Dingbats"/>
                <a:ea typeface="Zapf Dingbats"/>
                <a:cs typeface="Zapf Dingbats"/>
                <a:sym typeface="Zapf Dingbats"/>
              </a:rPr>
              <a:t>✖</a:t>
            </a:r>
            <a:r>
              <a:rPr lang="en-US" dirty="0">
                <a:sym typeface="Zapf Dingbats"/>
              </a:rPr>
              <a:t> input3</a:t>
            </a:r>
          </a:p>
          <a:p>
            <a:endParaRPr lang="en-US" dirty="0"/>
          </a:p>
        </p:txBody>
      </p:sp>
      <p:sp>
        <p:nvSpPr>
          <p:cNvPr id="7" name="Slide Number Placeholder 6"/>
          <p:cNvSpPr>
            <a:spLocks noGrp="1"/>
          </p:cNvSpPr>
          <p:nvPr>
            <p:ph type="sldNum" sz="quarter" idx="12"/>
          </p:nvPr>
        </p:nvSpPr>
        <p:spPr/>
        <p:txBody>
          <a:bodyPr/>
          <a:lstStyle/>
          <a:p>
            <a:fld id="{6BA20098-320B-459E-801E-54E5791438C8}" type="slidenum">
              <a:rPr lang="en-US" smtClean="0"/>
              <a:t>9</a:t>
            </a:fld>
            <a:endParaRPr lang="en-US"/>
          </a:p>
        </p:txBody>
      </p:sp>
    </p:spTree>
    <p:extLst>
      <p:ext uri="{BB962C8B-B14F-4D97-AF65-F5344CB8AC3E}">
        <p14:creationId xmlns:p14="http://schemas.microsoft.com/office/powerpoint/2010/main" val="1536949424"/>
      </p:ext>
    </p:extLst>
  </p:cSld>
  <p:clrMapOvr>
    <a:masterClrMapping/>
  </p:clrMapOvr>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1.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1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50083_Machine Learning, Analytics &amp; Data Science Conference Template">
  <a:themeElements>
    <a:clrScheme name="MLADSC">
      <a:dk1>
        <a:srgbClr val="505050"/>
      </a:dk1>
      <a:lt1>
        <a:srgbClr val="FFFFFF"/>
      </a:lt1>
      <a:dk2>
        <a:srgbClr val="A80000"/>
      </a:dk2>
      <a:lt2>
        <a:srgbClr val="E6E6E6"/>
      </a:lt2>
      <a:accent1>
        <a:srgbClr val="A80000"/>
      </a:accent1>
      <a:accent2>
        <a:srgbClr val="080808"/>
      </a:accent2>
      <a:accent3>
        <a:srgbClr val="505050"/>
      </a:accent3>
      <a:accent4>
        <a:srgbClr val="737373"/>
      </a:accent4>
      <a:accent5>
        <a:srgbClr val="D83B01"/>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Read-Only]" id="{678FAEDD-6E77-497D-9FC5-3226B28E2416}" vid="{4A1933CE-D818-45D3-82DF-A9C6054A3024}"/>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5.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6.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8.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ontrol xmlns="http://schemas.microsoft.com/VisualStudio/2011/storyboarding/control">
  <Id Name="5346102e-fa9d-480f-912d-ecee4fdf01c9"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5346102e-fa9d-480f-912d-ecee4fdf01c9"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5346102e-fa9d-480f-912d-ecee4fdf01c9" Revision="1" Stencil="System.MyShapes" StencilVersion="1.0"/>
</Control>
</file>

<file path=customXml/itemProps1.xml><?xml version="1.0" encoding="utf-8"?>
<ds:datastoreItem xmlns:ds="http://schemas.openxmlformats.org/officeDocument/2006/customXml" ds:itemID="{3A1C172E-A3FB-478D-8498-89642064939A}">
  <ds:schemaRefs>
    <ds:schemaRef ds:uri="http://schemas.microsoft.com/VisualStudio/2011/storyboarding/control"/>
  </ds:schemaRefs>
</ds:datastoreItem>
</file>

<file path=customXml/itemProps2.xml><?xml version="1.0" encoding="utf-8"?>
<ds:datastoreItem xmlns:ds="http://schemas.openxmlformats.org/officeDocument/2006/customXml" ds:itemID="{A9652725-99B0-44A7-A7EF-F736AFA306B7}">
  <ds:schemaRefs>
    <ds:schemaRef ds:uri="http://schemas.microsoft.com/sharepoint/v3"/>
    <ds:schemaRef ds:uri="http://purl.org/dc/terms/"/>
    <ds:schemaRef ds:uri="2ea4f1ae-0434-4789-9df5-b04439abe768"/>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3A2F0CF-1A4D-4F52-86F4-F8E1A2FEBB80}">
  <ds:schemaRefs>
    <ds:schemaRef ds:uri="http://schemas.microsoft.com/VisualStudio/2011/storyboarding/control"/>
  </ds:schemaRefs>
</ds:datastoreItem>
</file>

<file path=customXml/itemProps5.xml><?xml version="1.0" encoding="utf-8"?>
<ds:datastoreItem xmlns:ds="http://schemas.openxmlformats.org/officeDocument/2006/customXml" ds:itemID="{3B07FE6B-665B-4B18-8A83-956244CD4AC8}">
  <ds:schemaRefs>
    <ds:schemaRef ds:uri="http://schemas.microsoft.com/sharepoint/v3/contenttype/forms"/>
  </ds:schemaRefs>
</ds:datastoreItem>
</file>

<file path=customXml/itemProps6.xml><?xml version="1.0" encoding="utf-8"?>
<ds:datastoreItem xmlns:ds="http://schemas.openxmlformats.org/officeDocument/2006/customXml" ds:itemID="{BCF4E575-99F4-4B03-A0B2-66EE815E2F6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17581</TotalTime>
  <Words>4010</Words>
  <Application>Microsoft Office PowerPoint</Application>
  <PresentationFormat>Widescreen</PresentationFormat>
  <Paragraphs>684</Paragraphs>
  <Slides>89</Slides>
  <Notes>69</Notes>
  <HiddenSlides>0</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89</vt:i4>
      </vt:variant>
    </vt:vector>
  </HeadingPairs>
  <TitlesOfParts>
    <vt:vector size="118" baseType="lpstr">
      <vt:lpstr>.AppleSystemUIFont</vt:lpstr>
      <vt:lpstr>Arial</vt:lpstr>
      <vt:lpstr>Calibri</vt:lpstr>
      <vt:lpstr>Calibri (Headings)</vt:lpstr>
      <vt:lpstr>Calibri Light</vt:lpstr>
      <vt:lpstr>Cambria Math</vt:lpstr>
      <vt:lpstr>Consolas</vt:lpstr>
      <vt:lpstr>Menlo</vt:lpstr>
      <vt:lpstr>Segoe UI</vt:lpstr>
      <vt:lpstr>Segoe UI Light</vt:lpstr>
      <vt:lpstr>Segoe UI Semibold</vt:lpstr>
      <vt:lpstr>Segoe UI Semilight</vt:lpstr>
      <vt:lpstr>Times New Roman</vt:lpstr>
      <vt:lpstr>Wingdings</vt:lpstr>
      <vt:lpstr>Zapf Dingbats</vt:lpstr>
      <vt:lpstr>MS Cognitive Services Walking Deck</vt:lpstr>
      <vt:lpstr>1_5-30721_Build_2016_Template_Light</vt:lpstr>
      <vt:lpstr>Custom Design</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MS Brand White 16-9_Dec-2013</vt:lpstr>
      <vt:lpstr>Office Theme</vt:lpstr>
      <vt:lpstr>5-50083_Machine Learning, Analytics &amp; Data Science Conference Template</vt:lpstr>
      <vt:lpstr>Document</vt:lpstr>
      <vt:lpstr>PowerPoint Presentation</vt:lpstr>
      <vt:lpstr>De-mystifying Deep Learning </vt:lpstr>
      <vt:lpstr>Talk Outline</vt:lpstr>
      <vt:lpstr>Resources</vt:lpstr>
      <vt:lpstr>Traditional ML Vs DL</vt:lpstr>
      <vt:lpstr>Why is DL popular?</vt:lpstr>
      <vt:lpstr>Deep learning begins with a little function</vt:lpstr>
      <vt:lpstr>These little functions are chained together</vt:lpstr>
      <vt:lpstr>Single artificial neuron</vt:lpstr>
      <vt:lpstr>Deep Neural Network (DNN)</vt:lpstr>
      <vt:lpstr>Common DNNs</vt:lpstr>
      <vt:lpstr>Comparing Representations</vt:lpstr>
      <vt:lpstr>Common Open-Source DL Frameworks</vt:lpstr>
      <vt:lpstr>Deep learning and computer vision </vt:lpstr>
      <vt:lpstr>Vision is hard</vt:lpstr>
      <vt:lpstr>RBM: Unsupervised Model</vt:lpstr>
      <vt:lpstr>Stack up the layers to make a DBN</vt:lpstr>
      <vt:lpstr>Computer vision, scaling up</vt:lpstr>
      <vt:lpstr>PowerPoint Presentation</vt:lpstr>
      <vt:lpstr>PowerPoint Presentation</vt:lpstr>
      <vt:lpstr>PowerPoint Presentation</vt:lpstr>
      <vt:lpstr>PowerPoint Presentation</vt:lpstr>
      <vt:lpstr>PowerPoint Presentation</vt:lpstr>
      <vt:lpstr>IMAGENET</vt:lpstr>
      <vt:lpstr>AlexNet</vt:lpstr>
      <vt:lpstr>VGGNet</vt:lpstr>
      <vt:lpstr>GoogLeNet</vt:lpstr>
      <vt:lpstr>GoogLeNet uses Inception</vt:lpstr>
      <vt:lpstr>Inception Performance comparison </vt:lpstr>
      <vt:lpstr>Microsoft ResNet</vt:lpstr>
      <vt:lpstr>PowerPoint Presentation</vt:lpstr>
      <vt:lpstr>Deep learning and natural language processing </vt:lpstr>
      <vt:lpstr>Deep learning enables sub-symbolic processing</vt:lpstr>
      <vt:lpstr>But what about a sentence? </vt:lpstr>
      <vt:lpstr>LSTM RNN</vt:lpstr>
      <vt:lpstr>What can you do with a Sentence Vector?</vt:lpstr>
      <vt:lpstr>Deep learning and question answering</vt:lpstr>
      <vt:lpstr>Other commonly used DNNs</vt:lpstr>
      <vt:lpstr>Region Based CNN (RCNN)</vt:lpstr>
      <vt:lpstr>Generating Image Descriptions  (CNN-RNN)</vt:lpstr>
      <vt:lpstr>Deep Reinforcement Learning</vt:lpstr>
      <vt:lpstr>Deep Learning – Some use-cases in next 5 years?</vt:lpstr>
      <vt:lpstr>Advanced Melanoma Screening and Detection </vt:lpstr>
      <vt:lpstr>Neural Networks for Brain Cancer Detection</vt:lpstr>
      <vt:lpstr>Neural Networks in Weather Forecasting and Event Detection</vt:lpstr>
      <vt:lpstr>Neural Networks in Finance</vt:lpstr>
      <vt:lpstr>What deep learning still can’t do?</vt:lpstr>
      <vt:lpstr>What deep learning still can’t do</vt:lpstr>
      <vt:lpstr>Limitations of deep learning</vt:lpstr>
      <vt:lpstr>Increasing Re-usability of Deep Learning models</vt:lpstr>
      <vt:lpstr>Transfer Learning &amp; Fine-tuning</vt:lpstr>
      <vt:lpstr>PowerPoint Presentation</vt:lpstr>
      <vt:lpstr>PowerPoint Presentation</vt:lpstr>
      <vt:lpstr>Use Cases</vt:lpstr>
      <vt:lpstr>GPUs in Azure</vt:lpstr>
      <vt:lpstr>Azure GPU VM</vt:lpstr>
      <vt:lpstr>DL Framework: MXNET</vt:lpstr>
      <vt:lpstr>Case Study I: ResNet on CIFAR 10</vt:lpstr>
      <vt:lpstr>Case Study II: Finetuning pre-trained Inception BN Network</vt:lpstr>
      <vt:lpstr>PowerPoint Presentation</vt:lpstr>
      <vt:lpstr>DL Framework : Theano (Lasagne/Keras)</vt:lpstr>
      <vt:lpstr>Case Study III: Diabetic Retinopathy Prediction</vt:lpstr>
      <vt:lpstr>Diabetic Retinopathy </vt:lpstr>
      <vt:lpstr>Fine-tuning DCNN model</vt:lpstr>
      <vt:lpstr>Reduce Overfitting: Augmentation</vt:lpstr>
      <vt:lpstr>Transfer Learning DCNN</vt:lpstr>
      <vt:lpstr>Fine-tuning GoogleNet</vt:lpstr>
      <vt:lpstr>Training Fine-tuned DCNN model</vt:lpstr>
      <vt:lpstr>Diabetic Retinopathy Prediction</vt:lpstr>
      <vt:lpstr>Using GPU-Trained model in AML</vt:lpstr>
      <vt:lpstr>AML Web Service Batch-Test</vt:lpstr>
      <vt:lpstr>Other Uses of this DCNN Model</vt:lpstr>
      <vt:lpstr>Case Study IV: Image Caption Generation</vt:lpstr>
      <vt:lpstr>Deep CNN-RNN Model</vt:lpstr>
      <vt:lpstr>Caption generation using fine-tuned CNN-RNN model</vt:lpstr>
      <vt:lpstr>Re-usability of this CNN-RNN Model</vt:lpstr>
      <vt:lpstr>Case Study V: Fashion Image Tag Prediction</vt:lpstr>
      <vt:lpstr>Augmentation + Transfer Learning</vt:lpstr>
      <vt:lpstr>Using the same CNN-RNN Model</vt:lpstr>
      <vt:lpstr>ACS Images Tag Prediction</vt:lpstr>
      <vt:lpstr>Using fine-tuned CNN-RNN model</vt:lpstr>
      <vt:lpstr>DL Framework: TensorFlow</vt:lpstr>
      <vt:lpstr>Case Study VI: Transfer Learning on pre-trained AlexNet</vt:lpstr>
      <vt:lpstr>Training on Cats &amp; Dogs Images</vt:lpstr>
      <vt:lpstr>Validating on Cats &amp; Dogs Images</vt:lpstr>
      <vt:lpstr>Classifying Cats &amp; Dogs</vt:lpstr>
      <vt:lpstr>Case Study VII: Similar Image Retrieval</vt:lpstr>
      <vt:lpstr>Case Study VIII: Similar Image Retrieval</vt:lpstr>
      <vt:lpstr>Demos/Hands-on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Anusua Trivedi</cp:lastModifiedBy>
  <cp:revision>1015</cp:revision>
  <cp:lastPrinted>2016-08-13T03:29:38Z</cp:lastPrinted>
  <dcterms:created xsi:type="dcterms:W3CDTF">2013-07-15T20:26:40Z</dcterms:created>
  <dcterms:modified xsi:type="dcterms:W3CDTF">2016-11-18T19:56:59Z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y fmtid="{D5CDD505-2E9C-101B-9397-08002B2CF9AE}" pid="3" name="Tfs.IsStoryboard">
    <vt:bool>true</vt:bool>
  </property>
</Properties>
</file>